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5143500" cx="9144000"/>
  <p:notesSz cx="6858000" cy="9144000"/>
  <p:embeddedFontLst>
    <p:embeddedFont>
      <p:font typeface="Robo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7.xml"/><Relationship Id="rId33" Type="http://schemas.openxmlformats.org/officeDocument/2006/relationships/font" Target="fonts/Roboto-boldItalic.fntdata"/><Relationship Id="rId10" Type="http://schemas.openxmlformats.org/officeDocument/2006/relationships/slide" Target="slides/slide6.xml"/><Relationship Id="rId32" Type="http://schemas.openxmlformats.org/officeDocument/2006/relationships/font" Target="fonts/Roboto-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Original_equipment_manufacturer" TargetMode="External"/><Relationship Id="rId3" Type="http://schemas.openxmlformats.org/officeDocument/2006/relationships/hyperlink" Target="https://en.wikipedia.org/wiki/Original_equipment_manufacturer"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Original_equipment_manufacturer" TargetMode="External"/><Relationship Id="rId3" Type="http://schemas.openxmlformats.org/officeDocument/2006/relationships/hyperlink" Target="https://en.wikipedia.org/wiki/Original_equipment_manufacturer"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ackernoon.com/whats-revolutionary-about-flutter-946915b09514"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talkol/performance-limitations-of-react-native-and-how-to-overcome-them-947630d7f440" TargetMode="External"/><Relationship Id="rId3" Type="http://schemas.openxmlformats.org/officeDocument/2006/relationships/hyperlink" Target="https://medium.com/@talkol/performance-limitations-of-react-native-and-how-to-overcome-them-947630d7f440"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9" name="Shape 1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7" name="Shape 1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58000"/>
              </a:lnSpc>
              <a:spcBef>
                <a:spcPts val="2200"/>
              </a:spcBef>
              <a:spcAft>
                <a:spcPts val="0"/>
              </a:spcAft>
              <a:buNone/>
            </a:pPr>
            <a:r>
              <a:rPr lang="pt-BR" sz="1600">
                <a:solidFill>
                  <a:schemeClr val="dk2"/>
                </a:solidFill>
                <a:latin typeface="Georgia"/>
                <a:ea typeface="Georgia"/>
                <a:cs typeface="Georgia"/>
                <a:sym typeface="Georgia"/>
              </a:rPr>
              <a:t>The fact that Flutter is the only mobile SDK that provides reactive views without requiring a JavaScript bridge should be enough to make Flutter interesting and worth trying, but there is something </a:t>
            </a:r>
            <a:r>
              <a:rPr i="1" lang="pt-BR" sz="1600">
                <a:solidFill>
                  <a:schemeClr val="dk2"/>
                </a:solidFill>
                <a:latin typeface="Georgia"/>
                <a:ea typeface="Georgia"/>
                <a:cs typeface="Georgia"/>
                <a:sym typeface="Georgia"/>
              </a:rPr>
              <a:t>far more revolutionary</a:t>
            </a:r>
            <a:r>
              <a:rPr lang="pt-BR" sz="1600">
                <a:solidFill>
                  <a:schemeClr val="dk2"/>
                </a:solidFill>
                <a:latin typeface="Georgia"/>
                <a:ea typeface="Georgia"/>
                <a:cs typeface="Georgia"/>
                <a:sym typeface="Georgia"/>
              </a:rPr>
              <a:t>about Flutter, and that is how it implements </a:t>
            </a:r>
            <a:r>
              <a:rPr i="1" lang="pt-BR" sz="1600">
                <a:solidFill>
                  <a:schemeClr val="dk2"/>
                </a:solidFill>
                <a:latin typeface="Georgia"/>
                <a:ea typeface="Georgia"/>
                <a:cs typeface="Georgia"/>
                <a:sym typeface="Georgia"/>
              </a:rPr>
              <a:t>widgets</a:t>
            </a:r>
            <a:r>
              <a:rPr lang="pt-BR" sz="1600">
                <a:solidFill>
                  <a:schemeClr val="dk2"/>
                </a:solidFill>
                <a:latin typeface="Georgia"/>
                <a:ea typeface="Georgia"/>
                <a:cs typeface="Georgia"/>
                <a:sym typeface="Georgia"/>
              </a:rPr>
              <a:t>.</a:t>
            </a:r>
            <a:endParaRPr sz="1600">
              <a:solidFill>
                <a:schemeClr val="dk2"/>
              </a:solidFill>
              <a:latin typeface="Georgia"/>
              <a:ea typeface="Georgia"/>
              <a:cs typeface="Georgia"/>
              <a:sym typeface="Georgia"/>
            </a:endParaRPr>
          </a:p>
          <a:p>
            <a:pPr indent="0" lvl="0" marL="0" rtl="0">
              <a:lnSpc>
                <a:spcPct val="115000"/>
              </a:lnSpc>
              <a:spcBef>
                <a:spcPts val="0"/>
              </a:spcBef>
              <a:spcAft>
                <a:spcPts val="0"/>
              </a:spcAft>
              <a:buNone/>
            </a:pPr>
            <a:r>
              <a:rPr lang="pt-BR" sz="1350" u="sng">
                <a:solidFill>
                  <a:srgbClr val="660099"/>
                </a:solidFill>
                <a:hlinkClick r:id="rId2"/>
              </a:rPr>
              <a:t>Original equipment manufacturer</a:t>
            </a:r>
            <a:endParaRPr sz="1350" u="sng">
              <a:solidFill>
                <a:srgbClr val="660099"/>
              </a:solidFill>
              <a:hlinkClick r:id="rId3"/>
            </a:endParaRPr>
          </a:p>
          <a:p>
            <a:pPr indent="0" lvl="0" marL="0" rtl="0">
              <a:lnSpc>
                <a:spcPct val="158000"/>
              </a:lnSpc>
              <a:spcBef>
                <a:spcPts val="2200"/>
              </a:spcBef>
              <a:spcAft>
                <a:spcPts val="0"/>
              </a:spcAft>
              <a:buNone/>
            </a:pPr>
            <a:r>
              <a:t/>
            </a:r>
            <a:endParaRPr sz="1600">
              <a:solidFill>
                <a:schemeClr val="dk2"/>
              </a:solidFill>
              <a:latin typeface="Georgia"/>
              <a:ea typeface="Georgia"/>
              <a:cs typeface="Georgia"/>
              <a:sym typeface="Georgia"/>
            </a:endParaRPr>
          </a:p>
          <a:p>
            <a:pPr indent="698500" lvl="0" marL="0" rtl="0">
              <a:lnSpc>
                <a:spcPct val="115000"/>
              </a:lnSpc>
              <a:spcBef>
                <a:spcPts val="0"/>
              </a:spcBef>
              <a:spcAft>
                <a:spcPts val="0"/>
              </a:spcAft>
              <a:buNone/>
            </a:pPr>
            <a:r>
              <a:t/>
            </a:r>
            <a:endParaRPr sz="1600">
              <a:solidFill>
                <a:schemeClr val="dk2"/>
              </a:solidFill>
              <a:latin typeface="Georgia"/>
              <a:ea typeface="Georgia"/>
              <a:cs typeface="Georgia"/>
              <a:sym typeface="Georgia"/>
            </a:endParaRPr>
          </a:p>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 name="Shape 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lang="pt-BR" sz="1350" u="sng">
                <a:solidFill>
                  <a:srgbClr val="660099"/>
                </a:solidFill>
                <a:hlinkClick r:id="rId2"/>
              </a:rPr>
              <a:t>Original equipment manufacturer</a:t>
            </a:r>
            <a:endParaRPr sz="1350" u="sng">
              <a:solidFill>
                <a:srgbClr val="660099"/>
              </a:solidFill>
              <a:hlinkClick r:id="rId3"/>
            </a:endParaRPr>
          </a:p>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58000"/>
              </a:lnSpc>
              <a:spcBef>
                <a:spcPts val="2900"/>
              </a:spcBef>
              <a:spcAft>
                <a:spcPts val="0"/>
              </a:spcAft>
              <a:buClr>
                <a:schemeClr val="dk1"/>
              </a:buClr>
              <a:buSzPts val="1100"/>
              <a:buFont typeface="Arial"/>
              <a:buNone/>
            </a:pPr>
            <a:r>
              <a:rPr lang="pt-BR" sz="1600">
                <a:solidFill>
                  <a:schemeClr val="dk2"/>
                </a:solidFill>
                <a:latin typeface="Georgia"/>
                <a:ea typeface="Georgia"/>
                <a:cs typeface="Georgia"/>
                <a:sym typeface="Georgia"/>
              </a:rPr>
              <a:t>Flutter moves the widgets and the renderer from the platform into the app, which allows them to be customizable and extensible. All that Flutter requires of the platform is a canvas in which to render the widgets so they can appear on the device screen, and access to events (touches, timers, etc.) and services (location, camera, etc.).</a:t>
            </a:r>
            <a:endParaRPr sz="1600">
              <a:solidFill>
                <a:schemeClr val="dk2"/>
              </a:solidFill>
              <a:latin typeface="Georgia"/>
              <a:ea typeface="Georgia"/>
              <a:cs typeface="Georgia"/>
              <a:sym typeface="Georgia"/>
            </a:endParaRPr>
          </a:p>
          <a:p>
            <a:pPr indent="0" lvl="0" marL="0" rtl="0">
              <a:lnSpc>
                <a:spcPct val="158000"/>
              </a:lnSpc>
              <a:spcBef>
                <a:spcPts val="2200"/>
              </a:spcBef>
              <a:spcAft>
                <a:spcPts val="0"/>
              </a:spcAft>
              <a:buClr>
                <a:schemeClr val="dk1"/>
              </a:buClr>
              <a:buSzPts val="1100"/>
              <a:buFont typeface="Arial"/>
              <a:buNone/>
            </a:pPr>
            <a:r>
              <a:rPr lang="pt-BR" sz="1600">
                <a:solidFill>
                  <a:schemeClr val="dk2"/>
                </a:solidFill>
                <a:latin typeface="Georgia"/>
                <a:ea typeface="Georgia"/>
                <a:cs typeface="Georgia"/>
                <a:sym typeface="Georgia"/>
              </a:rPr>
              <a:t>There is still an interface between the Dart program (in green) and the native platform code (in blue, for either iOS or Android) that does data encoding and decoding, but this can be orders of magnitude faster than a JavaScript bridge.</a:t>
            </a:r>
            <a:endParaRPr sz="1600">
              <a:solidFill>
                <a:schemeClr val="dk2"/>
              </a:solidFill>
              <a:latin typeface="Georgia"/>
              <a:ea typeface="Georgia"/>
              <a:cs typeface="Georgia"/>
              <a:sym typeface="Georgia"/>
            </a:endParaRPr>
          </a:p>
          <a:p>
            <a:pPr indent="0" lvl="0" marL="0" rtl="0">
              <a:lnSpc>
                <a:spcPct val="158000"/>
              </a:lnSpc>
              <a:spcBef>
                <a:spcPts val="2200"/>
              </a:spcBef>
              <a:spcAft>
                <a:spcPts val="0"/>
              </a:spcAft>
              <a:buClr>
                <a:schemeClr val="dk1"/>
              </a:buClr>
              <a:buSzPts val="1100"/>
              <a:buFont typeface="Arial"/>
              <a:buNone/>
            </a:pPr>
            <a:r>
              <a:rPr lang="pt-BR" sz="1600">
                <a:solidFill>
                  <a:schemeClr val="dk2"/>
                </a:solidFill>
                <a:latin typeface="Georgia"/>
                <a:ea typeface="Georgia"/>
                <a:cs typeface="Georgia"/>
                <a:sym typeface="Georgia"/>
              </a:rPr>
              <a:t>Moving the widgets and the renderer into the app does affect the size of the app. The minimum size of a Flutter app on Android is approximately 6.7MB, which is similar to minimal apps built with comparable tools. It is up to you to decide if the benefits of Flutter are worth any tradeoff, so the rest of this article discusses these benefits.</a:t>
            </a:r>
            <a:endParaRPr sz="1600">
              <a:solidFill>
                <a:schemeClr val="dk2"/>
              </a:solidFill>
              <a:latin typeface="Georgia"/>
              <a:ea typeface="Georgia"/>
              <a:cs typeface="Georgia"/>
              <a:sym typeface="Georgia"/>
            </a:endParaRPr>
          </a:p>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7" name="Shape 2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5" name="Shape 2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pt-BR" sz="1800" u="sng">
                <a:solidFill>
                  <a:schemeClr val="hlink"/>
                </a:solidFill>
                <a:hlinkClick r:id="rId2"/>
              </a:rPr>
              <a:t>https://hackernoon.com/whats-revolutionary-about-flutter-946915b09514</a:t>
            </a:r>
            <a:endParaRPr sz="1800">
              <a:solidFill>
                <a:schemeClr val="dk2"/>
              </a:solidFill>
            </a:endParaRPr>
          </a:p>
          <a:p>
            <a:pPr indent="0" lvl="0" marL="0">
              <a:spcBef>
                <a:spcPts val="0"/>
              </a:spcBef>
              <a:spcAft>
                <a:spcPts val="0"/>
              </a:spcAft>
              <a:buNone/>
            </a:pPr>
            <a:r>
              <a:t/>
            </a:r>
            <a:endParaRPr sz="1800">
              <a:solidFill>
                <a:schemeClr val="dk2"/>
              </a:solidFill>
            </a:endParaRPr>
          </a:p>
          <a:p>
            <a:pPr indent="0" lvl="0" marL="0">
              <a:spcBef>
                <a:spcPts val="0"/>
              </a:spcBef>
              <a:spcAft>
                <a:spcPts val="0"/>
              </a:spcAft>
              <a:buNone/>
            </a:pPr>
            <a:r>
              <a:rPr lang="pt-BR" sz="1600">
                <a:solidFill>
                  <a:schemeClr val="dk1"/>
                </a:solidFill>
                <a:highlight>
                  <a:srgbClr val="FFFFFF"/>
                </a:highlight>
                <a:latin typeface="Georgia"/>
                <a:ea typeface="Georgia"/>
                <a:cs typeface="Georgia"/>
                <a:sym typeface="Georgia"/>
              </a:rPr>
              <a:t> DOM is the HTML Document Object Model, an API used by JavaScript to manipulate an HTML document,</a:t>
            </a:r>
            <a:endParaRPr sz="1600">
              <a:solidFill>
                <a:schemeClr val="dk1"/>
              </a:solidFill>
              <a:highlight>
                <a:srgbClr val="FFFFFF"/>
              </a:highlight>
              <a:latin typeface="Georgia"/>
              <a:ea typeface="Georgia"/>
              <a:cs typeface="Georgia"/>
              <a:sym typeface="Georgia"/>
            </a:endParaRPr>
          </a:p>
          <a:p>
            <a:pPr indent="0" lvl="0" marL="0">
              <a:spcBef>
                <a:spcPts val="0"/>
              </a:spcBef>
              <a:spcAft>
                <a:spcPts val="0"/>
              </a:spcAft>
              <a:buNone/>
            </a:pPr>
            <a:r>
              <a:t/>
            </a:r>
            <a:endParaRPr sz="1600">
              <a:solidFill>
                <a:schemeClr val="dk1"/>
              </a:solidFill>
              <a:highlight>
                <a:srgbClr val="FFFFFF"/>
              </a:highlight>
              <a:latin typeface="Georgia"/>
              <a:ea typeface="Georgia"/>
              <a:cs typeface="Georgia"/>
              <a:sym typeface="Georgia"/>
            </a:endParaRPr>
          </a:p>
          <a:p>
            <a:pPr indent="0" lvl="0" marL="0">
              <a:spcBef>
                <a:spcPts val="0"/>
              </a:spcBef>
              <a:spcAft>
                <a:spcPts val="0"/>
              </a:spcAft>
              <a:buNone/>
            </a:pPr>
            <a:r>
              <a:rPr lang="pt-BR" sz="1600">
                <a:solidFill>
                  <a:schemeClr val="dk1"/>
                </a:solidFill>
                <a:highlight>
                  <a:srgbClr val="FFFFFF"/>
                </a:highlight>
                <a:latin typeface="Georgia"/>
                <a:ea typeface="Georgia"/>
                <a:cs typeface="Georgia"/>
                <a:sym typeface="Georgia"/>
              </a:rPr>
              <a:t>Manipulates the native widgets on the mobile platform</a:t>
            </a:r>
            <a:endParaRPr sz="1600">
              <a:solidFill>
                <a:schemeClr val="dk1"/>
              </a:solidFill>
              <a:highlight>
                <a:srgbClr val="FFFFFF"/>
              </a:highlight>
              <a:latin typeface="Georgia"/>
              <a:ea typeface="Georgia"/>
              <a:cs typeface="Georgia"/>
              <a:sym typeface="Georgia"/>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7" name="Shape 2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pt-BR" sz="1600">
                <a:highlight>
                  <a:srgbClr val="FFFFFF"/>
                </a:highlight>
                <a:latin typeface="Georgia"/>
                <a:ea typeface="Georgia"/>
                <a:cs typeface="Georgia"/>
                <a:sym typeface="Georgia"/>
              </a:rPr>
              <a:t>Before Apple released their iOS SDK they encouraged third party developers to build webapps for the iPhone, so building cross-platform apps using web technologies was an obvious step.</a:t>
            </a:r>
            <a:endParaRPr sz="1600">
              <a:highlight>
                <a:srgbClr val="FFFFFF"/>
              </a:highlight>
              <a:latin typeface="Georgia"/>
              <a:ea typeface="Georgia"/>
              <a:cs typeface="Georgia"/>
              <a:sym typeface="Georgia"/>
            </a:endParaRPr>
          </a:p>
          <a:p>
            <a:pPr indent="0" lvl="0" marL="0" rtl="0">
              <a:spcBef>
                <a:spcPts val="0"/>
              </a:spcBef>
              <a:spcAft>
                <a:spcPts val="0"/>
              </a:spcAft>
              <a:buNone/>
            </a:pPr>
            <a:r>
              <a:rPr lang="pt-BR" sz="1600">
                <a:highlight>
                  <a:srgbClr val="FFFFFF"/>
                </a:highlight>
                <a:latin typeface="Georgia"/>
                <a:ea typeface="Georgia"/>
                <a:cs typeface="Georgia"/>
                <a:sym typeface="Georgia"/>
              </a:rPr>
              <a:t>Your app creates HTML and displays it in a WebView on the platform. Note that it is difficult for languages like JavaScript to talk directly to native code (like the services) so they go through a “bridge” that does context switches between the JavaScript realm and the native realm. Because platform services are typically not called all that often, this did not cause too many performance problems.</a:t>
            </a:r>
            <a:endParaRPr sz="1600">
              <a:highlight>
                <a:srgbClr val="FFFFFF"/>
              </a:highlight>
              <a:latin typeface="Georgia"/>
              <a:ea typeface="Georgia"/>
              <a:cs typeface="Georgia"/>
              <a:sym typeface="Georgi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 name="Shape 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pt-BR" sz="1600">
                <a:solidFill>
                  <a:schemeClr val="dk2"/>
                </a:solidFill>
                <a:highlight>
                  <a:srgbClr val="FFFFFF"/>
                </a:highlight>
                <a:latin typeface="Georgia"/>
                <a:ea typeface="Georgia"/>
                <a:cs typeface="Georgia"/>
                <a:sym typeface="Georgia"/>
              </a:rPr>
              <a:t>React Native is very popular (and deserves to be), but because the JavaScript realm accesses the OEM widgets in the native realm, it has to </a:t>
            </a:r>
            <a:r>
              <a:rPr lang="pt-BR" sz="1600" u="sng">
                <a:solidFill>
                  <a:schemeClr val="hlink"/>
                </a:solidFill>
                <a:highlight>
                  <a:srgbClr val="FFFFFF"/>
                </a:highlight>
                <a:latin typeface="Georgia"/>
                <a:ea typeface="Georgia"/>
                <a:cs typeface="Georgia"/>
                <a:sym typeface="Georgia"/>
                <a:hlinkClick r:id="rId2"/>
              </a:rPr>
              <a:t>go through the bridge</a:t>
            </a:r>
            <a:r>
              <a:rPr lang="pt-BR" sz="1600">
                <a:solidFill>
                  <a:schemeClr val="dk2"/>
                </a:solidFill>
                <a:highlight>
                  <a:srgbClr val="FFFFFF"/>
                </a:highlight>
                <a:latin typeface="Georgia"/>
                <a:ea typeface="Georgia"/>
                <a:cs typeface="Georgia"/>
                <a:sym typeface="Georgia"/>
              </a:rPr>
              <a:t> for those as well. Widgets are typically accessed quite frequently (up to 60 times a second during animations, transitions, or when the user “swipes” something on the screen with their finger) so this can cause performance problems. As </a:t>
            </a:r>
            <a:r>
              <a:rPr lang="pt-BR" sz="1600" u="sng">
                <a:solidFill>
                  <a:schemeClr val="hlink"/>
                </a:solidFill>
                <a:highlight>
                  <a:srgbClr val="FFFFFF"/>
                </a:highlight>
                <a:latin typeface="Georgia"/>
                <a:ea typeface="Georgia"/>
                <a:cs typeface="Georgia"/>
                <a:sym typeface="Georgia"/>
                <a:hlinkClick r:id="rId3"/>
              </a:rPr>
              <a:t>one article about React Native</a:t>
            </a:r>
            <a:r>
              <a:rPr lang="pt-BR" sz="1600">
                <a:solidFill>
                  <a:schemeClr val="dk2"/>
                </a:solidFill>
                <a:highlight>
                  <a:srgbClr val="FFFFFF"/>
                </a:highlight>
                <a:latin typeface="Georgia"/>
                <a:ea typeface="Georgia"/>
                <a:cs typeface="Georgia"/>
                <a:sym typeface="Georgia"/>
              </a:rPr>
              <a:t> puts it: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 name="Shape 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 name="Shape 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 name="Shape 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 name="Shape 1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 name="Shape 1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hyperlink" Target="mailto:arthurbdiniz@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5.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22.gif"/><Relationship Id="rId5" Type="http://schemas.openxmlformats.org/officeDocument/2006/relationships/image" Target="../media/image19.gif"/><Relationship Id="rId6" Type="http://schemas.openxmlformats.org/officeDocument/2006/relationships/image" Target="../media/image30.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4.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3.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www.dartlang.or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2.gif"/><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28.png"/><Relationship Id="rId5"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en.wikipedia.org/wiki/Tracing_garbage_collection#Generational_GC_.28ephemeral_GC.29" TargetMode="External"/><Relationship Id="rId4" Type="http://schemas.openxmlformats.org/officeDocument/2006/relationships/hyperlink" Target="https://medium.com/@Rich_Harris/tree-shaking-versus-dead-code-elimination-d3765df85c80" TargetMode="External"/><Relationship Id="rId5"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flutter.io" TargetMode="External"/><Relationship Id="rId4" Type="http://schemas.openxmlformats.org/officeDocument/2006/relationships/hyperlink" Target="https://www.dartlang.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facebook.github.io/react/" TargetMode="Externa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id="54" name="Shape 54"/>
          <p:cNvPicPr preferRelativeResize="0"/>
          <p:nvPr/>
        </p:nvPicPr>
        <p:blipFill>
          <a:blip r:embed="rId3">
            <a:alphaModFix/>
          </a:blip>
          <a:stretch>
            <a:fillRect/>
          </a:stretch>
        </p:blipFill>
        <p:spPr>
          <a:xfrm>
            <a:off x="0" y="0"/>
            <a:ext cx="9144000" cy="4572000"/>
          </a:xfrm>
          <a:prstGeom prst="rect">
            <a:avLst/>
          </a:prstGeom>
          <a:noFill/>
          <a:ln>
            <a:noFill/>
          </a:ln>
        </p:spPr>
      </p:pic>
      <p:sp>
        <p:nvSpPr>
          <p:cNvPr id="55" name="Shape 55"/>
          <p:cNvSpPr txBox="1"/>
          <p:nvPr>
            <p:ph idx="1" type="subTitle"/>
          </p:nvPr>
        </p:nvSpPr>
        <p:spPr>
          <a:xfrm>
            <a:off x="5589750" y="3738725"/>
            <a:ext cx="3396300" cy="1120800"/>
          </a:xfrm>
          <a:prstGeom prst="rect">
            <a:avLst/>
          </a:prstGeom>
        </p:spPr>
        <p:txBody>
          <a:bodyPr anchorCtr="0" anchor="t" bIns="91425" lIns="91425" spcFirstLastPara="1" rIns="91425" wrap="square" tIns="91425">
            <a:noAutofit/>
          </a:bodyPr>
          <a:lstStyle/>
          <a:p>
            <a:pPr indent="0" lvl="0" marL="0" algn="l">
              <a:spcBef>
                <a:spcPts val="0"/>
              </a:spcBef>
              <a:spcAft>
                <a:spcPts val="0"/>
              </a:spcAft>
              <a:buNone/>
            </a:pPr>
            <a:r>
              <a:rPr lang="pt-BR" sz="1800"/>
              <a:t>Arthur Barbosa Diniz </a:t>
            </a:r>
            <a:endParaRPr sz="1800"/>
          </a:p>
          <a:p>
            <a:pPr indent="0" lvl="0" marL="0" algn="l">
              <a:spcBef>
                <a:spcPts val="0"/>
              </a:spcBef>
              <a:spcAft>
                <a:spcPts val="0"/>
              </a:spcAft>
              <a:buNone/>
            </a:pPr>
            <a:r>
              <a:rPr lang="pt-BR" sz="1800"/>
              <a:t>Email: </a:t>
            </a:r>
            <a:r>
              <a:rPr lang="pt-BR" sz="1800">
                <a:uFill>
                  <a:noFill/>
                </a:uFill>
                <a:hlinkClick r:id="rId4"/>
              </a:rPr>
              <a:t>arthurbdiniz@gmail.com</a:t>
            </a:r>
            <a:endParaRPr sz="1800"/>
          </a:p>
          <a:p>
            <a:pPr indent="0" lvl="0" marL="0" algn="l">
              <a:spcBef>
                <a:spcPts val="0"/>
              </a:spcBef>
              <a:spcAft>
                <a:spcPts val="0"/>
              </a:spcAft>
              <a:buNone/>
            </a:pPr>
            <a:r>
              <a:rPr lang="pt-BR" sz="1800"/>
              <a:t>Github: @arthurbdiniz</a:t>
            </a:r>
            <a:endParaRPr sz="1800"/>
          </a:p>
          <a:p>
            <a:pPr indent="0" lvl="0" marL="0">
              <a:spcBef>
                <a:spcPts val="0"/>
              </a:spcBef>
              <a:spcAft>
                <a:spcPts val="0"/>
              </a:spcAft>
              <a:buNone/>
            </a:pPr>
            <a:r>
              <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Shape 124"/>
          <p:cNvSpPr txBox="1"/>
          <p:nvPr>
            <p:ph type="title"/>
          </p:nvPr>
        </p:nvSpPr>
        <p:spPr>
          <a:xfrm>
            <a:off x="9798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pt-BR"/>
              <a:t>Desenvolvimento Rápido</a:t>
            </a:r>
            <a:endParaRPr/>
          </a:p>
        </p:txBody>
      </p:sp>
      <p:pic>
        <p:nvPicPr>
          <p:cNvPr id="125" name="Shape 125"/>
          <p:cNvPicPr preferRelativeResize="0"/>
          <p:nvPr/>
        </p:nvPicPr>
        <p:blipFill>
          <a:blip r:embed="rId3">
            <a:alphaModFix/>
          </a:blip>
          <a:stretch>
            <a:fillRect/>
          </a:stretch>
        </p:blipFill>
        <p:spPr>
          <a:xfrm>
            <a:off x="394175" y="445025"/>
            <a:ext cx="585614" cy="572700"/>
          </a:xfrm>
          <a:prstGeom prst="rect">
            <a:avLst/>
          </a:prstGeom>
          <a:noFill/>
          <a:ln>
            <a:noFill/>
          </a:ln>
        </p:spPr>
      </p:pic>
      <p:pic>
        <p:nvPicPr>
          <p:cNvPr id="126" name="Shape 126"/>
          <p:cNvPicPr preferRelativeResize="0"/>
          <p:nvPr/>
        </p:nvPicPr>
        <p:blipFill>
          <a:blip r:embed="rId4">
            <a:alphaModFix/>
          </a:blip>
          <a:stretch>
            <a:fillRect/>
          </a:stretch>
        </p:blipFill>
        <p:spPr>
          <a:xfrm>
            <a:off x="1392098" y="959250"/>
            <a:ext cx="5961178" cy="4083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Shape 1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pt-BR"/>
              <a:t>Flutter </a:t>
            </a:r>
            <a:r>
              <a:rPr lang="pt-BR"/>
              <a:t>já</a:t>
            </a:r>
            <a:r>
              <a:rPr lang="pt-BR"/>
              <a:t> vem com um vasto </a:t>
            </a:r>
            <a:r>
              <a:rPr lang="pt-BR"/>
              <a:t>número</a:t>
            </a:r>
            <a:r>
              <a:rPr lang="pt-BR"/>
              <a:t> de componentes todos </a:t>
            </a:r>
            <a:r>
              <a:rPr lang="pt-BR"/>
              <a:t>construídos</a:t>
            </a:r>
            <a:r>
              <a:rPr lang="pt-BR"/>
              <a:t> de um framework responsivo</a:t>
            </a:r>
            <a:endParaRPr/>
          </a:p>
        </p:txBody>
      </p:sp>
      <p:pic>
        <p:nvPicPr>
          <p:cNvPr id="132" name="Shape 132"/>
          <p:cNvPicPr preferRelativeResize="0"/>
          <p:nvPr/>
        </p:nvPicPr>
        <p:blipFill>
          <a:blip r:embed="rId3">
            <a:alphaModFix/>
          </a:blip>
          <a:stretch>
            <a:fillRect/>
          </a:stretch>
        </p:blipFill>
        <p:spPr>
          <a:xfrm>
            <a:off x="2581525" y="1951225"/>
            <a:ext cx="3235851" cy="3192275"/>
          </a:xfrm>
          <a:prstGeom prst="rect">
            <a:avLst/>
          </a:prstGeom>
          <a:noFill/>
          <a:ln>
            <a:noFill/>
          </a:ln>
        </p:spPr>
      </p:pic>
      <p:sp>
        <p:nvSpPr>
          <p:cNvPr id="133" name="Shape 133"/>
          <p:cNvSpPr txBox="1"/>
          <p:nvPr>
            <p:ph type="title"/>
          </p:nvPr>
        </p:nvSpPr>
        <p:spPr>
          <a:xfrm>
            <a:off x="9798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pt-BR"/>
              <a:t>Desenvolvimento Rápido</a:t>
            </a:r>
            <a:endParaRPr/>
          </a:p>
        </p:txBody>
      </p:sp>
      <p:pic>
        <p:nvPicPr>
          <p:cNvPr id="134" name="Shape 134"/>
          <p:cNvPicPr preferRelativeResize="0"/>
          <p:nvPr/>
        </p:nvPicPr>
        <p:blipFill>
          <a:blip r:embed="rId4">
            <a:alphaModFix/>
          </a:blip>
          <a:stretch>
            <a:fillRect/>
          </a:stretch>
        </p:blipFill>
        <p:spPr>
          <a:xfrm>
            <a:off x="394175" y="445025"/>
            <a:ext cx="585614" cy="572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Shape 139"/>
          <p:cNvSpPr txBox="1"/>
          <p:nvPr>
            <p:ph idx="1" type="body"/>
          </p:nvPr>
        </p:nvSpPr>
        <p:spPr>
          <a:xfrm>
            <a:off x="311700" y="1152475"/>
            <a:ext cx="8520600" cy="434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pt-BR"/>
              <a:t>Integração com </a:t>
            </a:r>
            <a:r>
              <a:rPr lang="pt-BR"/>
              <a:t>famosas </a:t>
            </a:r>
            <a:r>
              <a:rPr lang="pt-BR"/>
              <a:t>ferramentas de desenvolvimento </a:t>
            </a:r>
            <a:endParaRPr/>
          </a:p>
          <a:p>
            <a:pPr indent="0" lvl="0" marL="0">
              <a:spcBef>
                <a:spcPts val="1600"/>
              </a:spcBef>
              <a:spcAft>
                <a:spcPts val="1600"/>
              </a:spcAft>
              <a:buNone/>
            </a:pPr>
            <a:r>
              <a:t/>
            </a:r>
            <a:endParaRPr/>
          </a:p>
        </p:txBody>
      </p:sp>
      <p:pic>
        <p:nvPicPr>
          <p:cNvPr id="140" name="Shape 140"/>
          <p:cNvPicPr preferRelativeResize="0"/>
          <p:nvPr/>
        </p:nvPicPr>
        <p:blipFill>
          <a:blip r:embed="rId3">
            <a:alphaModFix/>
          </a:blip>
          <a:stretch>
            <a:fillRect/>
          </a:stretch>
        </p:blipFill>
        <p:spPr>
          <a:xfrm>
            <a:off x="2040346" y="1712025"/>
            <a:ext cx="4218350" cy="3152601"/>
          </a:xfrm>
          <a:prstGeom prst="rect">
            <a:avLst/>
          </a:prstGeom>
          <a:noFill/>
          <a:ln>
            <a:noFill/>
          </a:ln>
        </p:spPr>
      </p:pic>
      <p:sp>
        <p:nvSpPr>
          <p:cNvPr id="141" name="Shape 141"/>
          <p:cNvSpPr txBox="1"/>
          <p:nvPr>
            <p:ph type="title"/>
          </p:nvPr>
        </p:nvSpPr>
        <p:spPr>
          <a:xfrm>
            <a:off x="9798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pt-BR"/>
              <a:t>Desenvolvimento Rápido</a:t>
            </a:r>
            <a:endParaRPr/>
          </a:p>
        </p:txBody>
      </p:sp>
      <p:pic>
        <p:nvPicPr>
          <p:cNvPr id="142" name="Shape 142"/>
          <p:cNvPicPr preferRelativeResize="0"/>
          <p:nvPr/>
        </p:nvPicPr>
        <p:blipFill>
          <a:blip r:embed="rId4">
            <a:alphaModFix/>
          </a:blip>
          <a:stretch>
            <a:fillRect/>
          </a:stretch>
        </p:blipFill>
        <p:spPr>
          <a:xfrm>
            <a:off x="394175" y="445025"/>
            <a:ext cx="585614" cy="572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Shape 147"/>
          <p:cNvSpPr txBox="1"/>
          <p:nvPr>
            <p:ph type="title"/>
          </p:nvPr>
        </p:nvSpPr>
        <p:spPr>
          <a:xfrm>
            <a:off x="954650" y="445025"/>
            <a:ext cx="63495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pt-BR"/>
              <a:t>Flexibilidade e </a:t>
            </a:r>
            <a:r>
              <a:rPr lang="pt-BR" sz="2400">
                <a:solidFill>
                  <a:srgbClr val="222222"/>
                </a:solidFill>
                <a:highlight>
                  <a:srgbClr val="FFFFFF"/>
                </a:highlight>
              </a:rPr>
              <a:t>Expressividade</a:t>
            </a:r>
            <a:endParaRPr/>
          </a:p>
        </p:txBody>
      </p:sp>
      <p:sp>
        <p:nvSpPr>
          <p:cNvPr id="148" name="Shape 1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pt-BR"/>
              <a:t>Move os widgets, renderização, animação e gestos dentro do framework</a:t>
            </a:r>
            <a:endParaRPr/>
          </a:p>
          <a:p>
            <a:pPr indent="0" lvl="0" marL="0">
              <a:spcBef>
                <a:spcPts val="1600"/>
              </a:spcBef>
              <a:spcAft>
                <a:spcPts val="0"/>
              </a:spcAft>
              <a:buNone/>
            </a:pPr>
            <a:r>
              <a:rPr lang="pt-BR"/>
              <a:t>Permite ao desenvolvedor ter total controle sobre cada pixel na tela</a:t>
            </a:r>
            <a:endParaRPr/>
          </a:p>
          <a:p>
            <a:pPr indent="0" lvl="0" marL="0">
              <a:spcBef>
                <a:spcPts val="1600"/>
              </a:spcBef>
              <a:spcAft>
                <a:spcPts val="1600"/>
              </a:spcAft>
              <a:buNone/>
            </a:pPr>
            <a:r>
              <a:rPr lang="pt-BR"/>
              <a:t>Flexibilidade de </a:t>
            </a:r>
            <a:r>
              <a:rPr lang="pt-BR"/>
              <a:t>construir</a:t>
            </a:r>
            <a:r>
              <a:rPr lang="pt-BR"/>
              <a:t> designs customizados</a:t>
            </a:r>
            <a:endParaRPr/>
          </a:p>
        </p:txBody>
      </p:sp>
      <p:pic>
        <p:nvPicPr>
          <p:cNvPr id="149" name="Shape 149"/>
          <p:cNvPicPr preferRelativeResize="0"/>
          <p:nvPr/>
        </p:nvPicPr>
        <p:blipFill>
          <a:blip r:embed="rId3">
            <a:alphaModFix/>
          </a:blip>
          <a:stretch>
            <a:fillRect/>
          </a:stretch>
        </p:blipFill>
        <p:spPr>
          <a:xfrm>
            <a:off x="2007495" y="2643295"/>
            <a:ext cx="4982550" cy="2500200"/>
          </a:xfrm>
          <a:prstGeom prst="rect">
            <a:avLst/>
          </a:prstGeom>
          <a:noFill/>
          <a:ln>
            <a:noFill/>
          </a:ln>
        </p:spPr>
      </p:pic>
      <p:pic>
        <p:nvPicPr>
          <p:cNvPr id="150" name="Shape 150"/>
          <p:cNvPicPr preferRelativeResize="0"/>
          <p:nvPr/>
        </p:nvPicPr>
        <p:blipFill>
          <a:blip r:embed="rId4">
            <a:alphaModFix/>
          </a:blip>
          <a:stretch>
            <a:fillRect/>
          </a:stretch>
        </p:blipFill>
        <p:spPr>
          <a:xfrm>
            <a:off x="387125" y="426700"/>
            <a:ext cx="604900" cy="609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Shape 155"/>
          <p:cNvSpPr txBox="1"/>
          <p:nvPr>
            <p:ph type="title"/>
          </p:nvPr>
        </p:nvSpPr>
        <p:spPr>
          <a:xfrm>
            <a:off x="954650" y="445025"/>
            <a:ext cx="63495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pt-BR"/>
              <a:t>Flexibilidade e </a:t>
            </a:r>
            <a:r>
              <a:rPr lang="pt-BR" sz="2400">
                <a:solidFill>
                  <a:srgbClr val="222222"/>
                </a:solidFill>
                <a:highlight>
                  <a:srgbClr val="FFFFFF"/>
                </a:highlight>
              </a:rPr>
              <a:t>Expressividade</a:t>
            </a:r>
            <a:endParaRPr/>
          </a:p>
        </p:txBody>
      </p:sp>
      <p:pic>
        <p:nvPicPr>
          <p:cNvPr id="156" name="Shape 156"/>
          <p:cNvPicPr preferRelativeResize="0"/>
          <p:nvPr/>
        </p:nvPicPr>
        <p:blipFill>
          <a:blip r:embed="rId3">
            <a:alphaModFix/>
          </a:blip>
          <a:stretch>
            <a:fillRect/>
          </a:stretch>
        </p:blipFill>
        <p:spPr>
          <a:xfrm>
            <a:off x="387125" y="426700"/>
            <a:ext cx="604900" cy="609350"/>
          </a:xfrm>
          <a:prstGeom prst="rect">
            <a:avLst/>
          </a:prstGeom>
          <a:noFill/>
          <a:ln>
            <a:noFill/>
          </a:ln>
        </p:spPr>
      </p:pic>
      <p:pic>
        <p:nvPicPr>
          <p:cNvPr id="157" name="Shape 157"/>
          <p:cNvPicPr preferRelativeResize="0"/>
          <p:nvPr/>
        </p:nvPicPr>
        <p:blipFill>
          <a:blip r:embed="rId4">
            <a:alphaModFix/>
          </a:blip>
          <a:stretch>
            <a:fillRect/>
          </a:stretch>
        </p:blipFill>
        <p:spPr>
          <a:xfrm>
            <a:off x="5929306" y="0"/>
            <a:ext cx="3214688" cy="5143500"/>
          </a:xfrm>
          <a:prstGeom prst="rect">
            <a:avLst/>
          </a:prstGeom>
          <a:noFill/>
          <a:ln>
            <a:noFill/>
          </a:ln>
        </p:spPr>
      </p:pic>
      <p:pic>
        <p:nvPicPr>
          <p:cNvPr id="158" name="Shape 158"/>
          <p:cNvPicPr preferRelativeResize="0"/>
          <p:nvPr/>
        </p:nvPicPr>
        <p:blipFill>
          <a:blip r:embed="rId5">
            <a:alphaModFix/>
          </a:blip>
          <a:stretch>
            <a:fillRect/>
          </a:stretch>
        </p:blipFill>
        <p:spPr>
          <a:xfrm>
            <a:off x="2952224" y="1113573"/>
            <a:ext cx="2500300" cy="4000500"/>
          </a:xfrm>
          <a:prstGeom prst="rect">
            <a:avLst/>
          </a:prstGeom>
          <a:noFill/>
          <a:ln>
            <a:noFill/>
          </a:ln>
        </p:spPr>
      </p:pic>
      <p:pic>
        <p:nvPicPr>
          <p:cNvPr id="159" name="Shape 159"/>
          <p:cNvPicPr preferRelativeResize="0"/>
          <p:nvPr/>
        </p:nvPicPr>
        <p:blipFill>
          <a:blip r:embed="rId6">
            <a:alphaModFix/>
          </a:blip>
          <a:stretch>
            <a:fillRect/>
          </a:stretch>
        </p:blipFill>
        <p:spPr>
          <a:xfrm>
            <a:off x="189075" y="1212500"/>
            <a:ext cx="2132328" cy="38026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pic>
        <p:nvPicPr>
          <p:cNvPr id="164" name="Shape 164"/>
          <p:cNvPicPr preferRelativeResize="0"/>
          <p:nvPr/>
        </p:nvPicPr>
        <p:blipFill>
          <a:blip r:embed="rId3">
            <a:alphaModFix/>
          </a:blip>
          <a:stretch>
            <a:fillRect/>
          </a:stretch>
        </p:blipFill>
        <p:spPr>
          <a:xfrm>
            <a:off x="4313673" y="1756825"/>
            <a:ext cx="4600925" cy="3311875"/>
          </a:xfrm>
          <a:prstGeom prst="rect">
            <a:avLst/>
          </a:prstGeom>
          <a:noFill/>
          <a:ln>
            <a:noFill/>
          </a:ln>
        </p:spPr>
      </p:pic>
      <p:sp>
        <p:nvSpPr>
          <p:cNvPr id="165" name="Shape 165"/>
          <p:cNvSpPr txBox="1"/>
          <p:nvPr>
            <p:ph type="title"/>
          </p:nvPr>
        </p:nvSpPr>
        <p:spPr>
          <a:xfrm>
            <a:off x="939700" y="445000"/>
            <a:ext cx="78597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pt-BR"/>
              <a:t>Apps nativos para IOS e Android</a:t>
            </a:r>
            <a:endParaRPr/>
          </a:p>
        </p:txBody>
      </p:sp>
      <p:sp>
        <p:nvSpPr>
          <p:cNvPr id="166" name="Shape 166"/>
          <p:cNvSpPr txBox="1"/>
          <p:nvPr>
            <p:ph idx="1" type="body"/>
          </p:nvPr>
        </p:nvSpPr>
        <p:spPr>
          <a:xfrm>
            <a:off x="349075" y="1137525"/>
            <a:ext cx="8520600" cy="925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pt-BR"/>
              <a:t>Segue convenções de plataformas e interface</a:t>
            </a:r>
            <a:endParaRPr/>
          </a:p>
          <a:p>
            <a:pPr indent="0" lvl="0" marL="0">
              <a:spcBef>
                <a:spcPts val="1600"/>
              </a:spcBef>
              <a:spcAft>
                <a:spcPts val="0"/>
              </a:spcAft>
              <a:buNone/>
            </a:pPr>
            <a:r>
              <a:rPr lang="pt-BR"/>
              <a:t>Ex: S</a:t>
            </a:r>
            <a:r>
              <a:rPr lang="pt-BR"/>
              <a:t>crolling</a:t>
            </a:r>
            <a:r>
              <a:rPr lang="pt-BR"/>
              <a:t>, Navigation, Icons, Fonts</a:t>
            </a:r>
            <a:endParaRPr/>
          </a:p>
          <a:p>
            <a:pPr indent="0" lvl="0" marL="0">
              <a:spcBef>
                <a:spcPts val="1600"/>
              </a:spcBef>
              <a:spcAft>
                <a:spcPts val="1600"/>
              </a:spcAft>
              <a:buNone/>
            </a:pPr>
            <a:r>
              <a:t/>
            </a:r>
            <a:endParaRPr/>
          </a:p>
        </p:txBody>
      </p:sp>
      <p:pic>
        <p:nvPicPr>
          <p:cNvPr id="167" name="Shape 167"/>
          <p:cNvPicPr preferRelativeResize="0"/>
          <p:nvPr/>
        </p:nvPicPr>
        <p:blipFill>
          <a:blip r:embed="rId4">
            <a:alphaModFix/>
          </a:blip>
          <a:stretch>
            <a:fillRect/>
          </a:stretch>
        </p:blipFill>
        <p:spPr>
          <a:xfrm>
            <a:off x="311175" y="404799"/>
            <a:ext cx="706771" cy="653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Shape 172"/>
          <p:cNvSpPr txBox="1"/>
          <p:nvPr>
            <p:ph idx="1" type="body"/>
          </p:nvPr>
        </p:nvSpPr>
        <p:spPr>
          <a:xfrm>
            <a:off x="349075" y="1137525"/>
            <a:ext cx="5894700" cy="925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pt-BR" sz="2400"/>
              <a:t>Interações externas</a:t>
            </a:r>
            <a:endParaRPr sz="2400"/>
          </a:p>
          <a:p>
            <a:pPr indent="0" lvl="0" marL="0" rtl="0">
              <a:spcBef>
                <a:spcPts val="1600"/>
              </a:spcBef>
              <a:spcAft>
                <a:spcPts val="1600"/>
              </a:spcAft>
              <a:buNone/>
            </a:pPr>
            <a:r>
              <a:t/>
            </a:r>
            <a:endParaRPr/>
          </a:p>
        </p:txBody>
      </p:sp>
      <p:pic>
        <p:nvPicPr>
          <p:cNvPr id="173" name="Shape 173"/>
          <p:cNvPicPr preferRelativeResize="0"/>
          <p:nvPr/>
        </p:nvPicPr>
        <p:blipFill>
          <a:blip r:embed="rId3">
            <a:alphaModFix/>
          </a:blip>
          <a:stretch>
            <a:fillRect/>
          </a:stretch>
        </p:blipFill>
        <p:spPr>
          <a:xfrm>
            <a:off x="3455050" y="1422250"/>
            <a:ext cx="4468976" cy="3476351"/>
          </a:xfrm>
          <a:prstGeom prst="rect">
            <a:avLst/>
          </a:prstGeom>
          <a:noFill/>
          <a:ln>
            <a:noFill/>
          </a:ln>
        </p:spPr>
      </p:pic>
      <p:sp>
        <p:nvSpPr>
          <p:cNvPr id="174" name="Shape 174"/>
          <p:cNvSpPr txBox="1"/>
          <p:nvPr>
            <p:ph type="title"/>
          </p:nvPr>
        </p:nvSpPr>
        <p:spPr>
          <a:xfrm>
            <a:off x="939700" y="445000"/>
            <a:ext cx="78597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pt-BR"/>
              <a:t>Apps nativos para IOS e Android</a:t>
            </a:r>
            <a:endParaRPr/>
          </a:p>
        </p:txBody>
      </p:sp>
      <p:pic>
        <p:nvPicPr>
          <p:cNvPr id="175" name="Shape 175"/>
          <p:cNvPicPr preferRelativeResize="0"/>
          <p:nvPr/>
        </p:nvPicPr>
        <p:blipFill>
          <a:blip r:embed="rId4">
            <a:alphaModFix/>
          </a:blip>
          <a:stretch>
            <a:fillRect/>
          </a:stretch>
        </p:blipFill>
        <p:spPr>
          <a:xfrm>
            <a:off x="311175" y="404799"/>
            <a:ext cx="706771" cy="653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Shape 180"/>
          <p:cNvSpPr txBox="1"/>
          <p:nvPr>
            <p:ph idx="1" type="body"/>
          </p:nvPr>
        </p:nvSpPr>
        <p:spPr>
          <a:xfrm>
            <a:off x="349075" y="1137525"/>
            <a:ext cx="8520600" cy="925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pt-BR" sz="2400"/>
              <a:t>Dialogs</a:t>
            </a:r>
            <a:endParaRPr sz="2400"/>
          </a:p>
          <a:p>
            <a:pPr indent="0" lvl="0" marL="0" rtl="0">
              <a:spcBef>
                <a:spcPts val="1600"/>
              </a:spcBef>
              <a:spcAft>
                <a:spcPts val="1600"/>
              </a:spcAft>
              <a:buNone/>
            </a:pPr>
            <a:r>
              <a:t/>
            </a:r>
            <a:endParaRPr/>
          </a:p>
        </p:txBody>
      </p:sp>
      <p:pic>
        <p:nvPicPr>
          <p:cNvPr id="181" name="Shape 181"/>
          <p:cNvPicPr preferRelativeResize="0"/>
          <p:nvPr/>
        </p:nvPicPr>
        <p:blipFill>
          <a:blip r:embed="rId3">
            <a:alphaModFix/>
          </a:blip>
          <a:stretch>
            <a:fillRect/>
          </a:stretch>
        </p:blipFill>
        <p:spPr>
          <a:xfrm>
            <a:off x="1655050" y="1807775"/>
            <a:ext cx="5641549" cy="3335725"/>
          </a:xfrm>
          <a:prstGeom prst="rect">
            <a:avLst/>
          </a:prstGeom>
          <a:noFill/>
          <a:ln>
            <a:noFill/>
          </a:ln>
        </p:spPr>
      </p:pic>
      <p:sp>
        <p:nvSpPr>
          <p:cNvPr id="182" name="Shape 182"/>
          <p:cNvSpPr txBox="1"/>
          <p:nvPr>
            <p:ph type="title"/>
          </p:nvPr>
        </p:nvSpPr>
        <p:spPr>
          <a:xfrm>
            <a:off x="939700" y="445000"/>
            <a:ext cx="78597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pt-BR"/>
              <a:t>Apps nativos para IOS e Android</a:t>
            </a:r>
            <a:endParaRPr/>
          </a:p>
        </p:txBody>
      </p:sp>
      <p:pic>
        <p:nvPicPr>
          <p:cNvPr id="183" name="Shape 183"/>
          <p:cNvPicPr preferRelativeResize="0"/>
          <p:nvPr/>
        </p:nvPicPr>
        <p:blipFill>
          <a:blip r:embed="rId4">
            <a:alphaModFix/>
          </a:blip>
          <a:stretch>
            <a:fillRect/>
          </a:stretch>
        </p:blipFill>
        <p:spPr>
          <a:xfrm>
            <a:off x="311175" y="404799"/>
            <a:ext cx="706771" cy="653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Shape 1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pt-BR"/>
              <a:t>Compartilhamento</a:t>
            </a:r>
            <a:endParaRPr/>
          </a:p>
        </p:txBody>
      </p:sp>
      <p:pic>
        <p:nvPicPr>
          <p:cNvPr id="189" name="Shape 189"/>
          <p:cNvPicPr preferRelativeResize="0"/>
          <p:nvPr/>
        </p:nvPicPr>
        <p:blipFill>
          <a:blip r:embed="rId3">
            <a:alphaModFix/>
          </a:blip>
          <a:stretch>
            <a:fillRect/>
          </a:stretch>
        </p:blipFill>
        <p:spPr>
          <a:xfrm>
            <a:off x="4256895" y="0"/>
            <a:ext cx="4887111" cy="5143501"/>
          </a:xfrm>
          <a:prstGeom prst="rect">
            <a:avLst/>
          </a:prstGeom>
          <a:noFill/>
          <a:ln>
            <a:noFill/>
          </a:ln>
        </p:spPr>
      </p:pic>
      <p:pic>
        <p:nvPicPr>
          <p:cNvPr id="190" name="Shape 190"/>
          <p:cNvPicPr preferRelativeResize="0"/>
          <p:nvPr/>
        </p:nvPicPr>
        <p:blipFill>
          <a:blip r:embed="rId4">
            <a:alphaModFix/>
          </a:blip>
          <a:stretch>
            <a:fillRect/>
          </a:stretch>
        </p:blipFill>
        <p:spPr>
          <a:xfrm>
            <a:off x="115025" y="1229950"/>
            <a:ext cx="3952095" cy="224751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Shape 1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pt-BR"/>
              <a:t>Funcionamento Core</a:t>
            </a:r>
            <a:endParaRPr/>
          </a:p>
        </p:txBody>
      </p:sp>
      <p:sp>
        <p:nvSpPr>
          <p:cNvPr id="196" name="Shape 196"/>
          <p:cNvSpPr txBox="1"/>
          <p:nvPr>
            <p:ph idx="1" type="body"/>
          </p:nvPr>
        </p:nvSpPr>
        <p:spPr>
          <a:xfrm>
            <a:off x="311700" y="1189150"/>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434343"/>
              </a:buClr>
              <a:buSzPts val="1800"/>
              <a:buFont typeface="Roboto"/>
              <a:buChar char="-"/>
            </a:pPr>
            <a:r>
              <a:rPr lang="pt-BR">
                <a:solidFill>
                  <a:srgbClr val="434343"/>
                </a:solidFill>
                <a:highlight>
                  <a:srgbClr val="FFFFFF"/>
                </a:highlight>
                <a:latin typeface="Roboto"/>
                <a:ea typeface="Roboto"/>
                <a:cs typeface="Roboto"/>
                <a:sym typeface="Roboto"/>
              </a:rPr>
              <a:t>Tem uma abordagem diferente evitando problemas de performance causado pela necessidade do </a:t>
            </a:r>
            <a:r>
              <a:rPr b="1" lang="pt-BR">
                <a:solidFill>
                  <a:srgbClr val="434343"/>
                </a:solidFill>
                <a:highlight>
                  <a:srgbClr val="FFFFFF"/>
                </a:highlight>
                <a:latin typeface="Roboto"/>
                <a:ea typeface="Roboto"/>
                <a:cs typeface="Roboto"/>
                <a:sym typeface="Roboto"/>
              </a:rPr>
              <a:t>JavaScript bridge</a:t>
            </a:r>
            <a:r>
              <a:rPr lang="pt-BR">
                <a:solidFill>
                  <a:srgbClr val="434343"/>
                </a:solidFill>
                <a:highlight>
                  <a:srgbClr val="FFFFFF"/>
                </a:highlight>
                <a:latin typeface="Roboto"/>
                <a:ea typeface="Roboto"/>
                <a:cs typeface="Roboto"/>
                <a:sym typeface="Roboto"/>
              </a:rPr>
              <a:t> usando uma linguagem compilada, chamada </a:t>
            </a:r>
            <a:r>
              <a:rPr b="1" lang="pt-BR">
                <a:solidFill>
                  <a:srgbClr val="434343"/>
                </a:solidFill>
                <a:highlight>
                  <a:srgbClr val="FFFFFF"/>
                </a:highlight>
                <a:uFill>
                  <a:noFill/>
                </a:uFill>
                <a:latin typeface="Roboto"/>
                <a:ea typeface="Roboto"/>
                <a:cs typeface="Roboto"/>
                <a:sym typeface="Roboto"/>
                <a:hlinkClick r:id="rId3"/>
              </a:rPr>
              <a:t>Dart</a:t>
            </a:r>
            <a:r>
              <a:rPr lang="pt-BR">
                <a:solidFill>
                  <a:srgbClr val="434343"/>
                </a:solidFill>
                <a:highlight>
                  <a:srgbClr val="FFFFFF"/>
                </a:highlight>
                <a:latin typeface="Roboto"/>
                <a:ea typeface="Roboto"/>
                <a:cs typeface="Roboto"/>
                <a:sym typeface="Roboto"/>
              </a:rPr>
              <a:t>. </a:t>
            </a:r>
            <a:endParaRPr>
              <a:solidFill>
                <a:srgbClr val="434343"/>
              </a:solidFill>
              <a:highlight>
                <a:srgbClr val="FFFFFF"/>
              </a:highlight>
              <a:latin typeface="Roboto"/>
              <a:ea typeface="Roboto"/>
              <a:cs typeface="Roboto"/>
              <a:sym typeface="Roboto"/>
            </a:endParaRPr>
          </a:p>
          <a:p>
            <a:pPr indent="-342900" lvl="0" marL="457200" rtl="0">
              <a:spcBef>
                <a:spcPts val="0"/>
              </a:spcBef>
              <a:spcAft>
                <a:spcPts val="0"/>
              </a:spcAft>
              <a:buClr>
                <a:srgbClr val="434343"/>
              </a:buClr>
              <a:buSzPts val="1800"/>
              <a:buFont typeface="Roboto"/>
              <a:buChar char="-"/>
            </a:pPr>
            <a:r>
              <a:rPr lang="pt-BR">
                <a:highlight>
                  <a:srgbClr val="FFFFFF"/>
                </a:highlight>
                <a:latin typeface="Roboto"/>
                <a:ea typeface="Roboto"/>
                <a:cs typeface="Roboto"/>
                <a:sym typeface="Roboto"/>
              </a:rPr>
              <a:t>Dart é compilado “ahead of time” (AOT) em código nativo para múltiplas plataformas, melhorando o tempo de inicialização do app. </a:t>
            </a:r>
            <a:endParaRPr>
              <a:latin typeface="Roboto"/>
              <a:ea typeface="Roboto"/>
              <a:cs typeface="Roboto"/>
              <a:sym typeface="Roboto"/>
            </a:endParaRPr>
          </a:p>
          <a:p>
            <a:pPr indent="-342900" lvl="0" marL="457200" rtl="0">
              <a:spcBef>
                <a:spcPts val="0"/>
              </a:spcBef>
              <a:spcAft>
                <a:spcPts val="0"/>
              </a:spcAft>
              <a:buSzPts val="1800"/>
              <a:buFont typeface="Roboto"/>
              <a:buChar char="-"/>
            </a:pPr>
            <a:r>
              <a:rPr lang="pt-BR">
                <a:highlight>
                  <a:srgbClr val="FFFFFF"/>
                </a:highlight>
                <a:latin typeface="Roboto"/>
                <a:ea typeface="Roboto"/>
                <a:cs typeface="Roboto"/>
                <a:sym typeface="Roboto"/>
              </a:rPr>
              <a:t>Não utiliza OEM widgets (ou DOM WebViews), ele provém de seus próprios widgets.</a:t>
            </a:r>
            <a:endParaRPr>
              <a:latin typeface="Roboto"/>
              <a:ea typeface="Roboto"/>
              <a:cs typeface="Roboto"/>
              <a:sym typeface="Roboto"/>
            </a:endParaRPr>
          </a:p>
          <a:p>
            <a:pPr indent="0" lvl="0" marL="0" rtl="0">
              <a:lnSpc>
                <a:spcPct val="158000"/>
              </a:lnSpc>
              <a:spcBef>
                <a:spcPts val="2200"/>
              </a:spcBef>
              <a:spcAft>
                <a:spcPts val="0"/>
              </a:spcAft>
              <a:buNone/>
            </a:pPr>
            <a:r>
              <a:t/>
            </a:r>
            <a:endParaRPr sz="1600">
              <a:latin typeface="Georgia"/>
              <a:ea typeface="Georgia"/>
              <a:cs typeface="Georgia"/>
              <a:sym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Shape 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pt-BR"/>
              <a:t>História - OEM SDKs</a:t>
            </a:r>
            <a:endParaRPr/>
          </a:p>
        </p:txBody>
      </p:sp>
      <p:sp>
        <p:nvSpPr>
          <p:cNvPr id="61" name="Shape 61"/>
          <p:cNvSpPr txBox="1"/>
          <p:nvPr>
            <p:ph idx="1" type="body"/>
          </p:nvPr>
        </p:nvSpPr>
        <p:spPr>
          <a:xfrm>
            <a:off x="311700" y="1152475"/>
            <a:ext cx="8520600" cy="920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pt-BR">
                <a:highlight>
                  <a:srgbClr val="FFFFFF"/>
                </a:highlight>
              </a:rPr>
              <a:t>Apple iOS SDK - 2008 - Objective-C</a:t>
            </a:r>
            <a:endParaRPr>
              <a:highlight>
                <a:srgbClr val="FFFFFF"/>
              </a:highlight>
            </a:endParaRPr>
          </a:p>
          <a:p>
            <a:pPr indent="0" lvl="0" marL="0">
              <a:spcBef>
                <a:spcPts val="1600"/>
              </a:spcBef>
              <a:spcAft>
                <a:spcPts val="1600"/>
              </a:spcAft>
              <a:buNone/>
            </a:pPr>
            <a:r>
              <a:rPr lang="pt-BR">
                <a:highlight>
                  <a:srgbClr val="FFFFFF"/>
                </a:highlight>
              </a:rPr>
              <a:t>Google Android SDK - 2009 - Java</a:t>
            </a:r>
            <a:endParaRPr>
              <a:highlight>
                <a:srgbClr val="FFFFFF"/>
              </a:highlight>
            </a:endParaRPr>
          </a:p>
        </p:txBody>
      </p:sp>
      <p:pic>
        <p:nvPicPr>
          <p:cNvPr id="62" name="Shape 62"/>
          <p:cNvPicPr preferRelativeResize="0"/>
          <p:nvPr/>
        </p:nvPicPr>
        <p:blipFill rotWithShape="1">
          <a:blip r:embed="rId3">
            <a:alphaModFix/>
          </a:blip>
          <a:srcRect b="0" l="0" r="0" t="8164"/>
          <a:stretch/>
        </p:blipFill>
        <p:spPr>
          <a:xfrm>
            <a:off x="1662375" y="2072875"/>
            <a:ext cx="5443106" cy="30706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Shape 2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pt-BR"/>
              <a:t>Widgets</a:t>
            </a:r>
            <a:endParaRPr/>
          </a:p>
        </p:txBody>
      </p:sp>
      <p:sp>
        <p:nvSpPr>
          <p:cNvPr id="202" name="Shape 202"/>
          <p:cNvSpPr txBox="1"/>
          <p:nvPr>
            <p:ph idx="1" type="body"/>
          </p:nvPr>
        </p:nvSpPr>
        <p:spPr>
          <a:xfrm>
            <a:off x="311700" y="1152475"/>
            <a:ext cx="58038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pt-BR">
                <a:highlight>
                  <a:srgbClr val="FFFFFF"/>
                </a:highlight>
              </a:rPr>
              <a:t>Widgets são elementos que afetam e controlam a view e interface do app.</a:t>
            </a:r>
            <a:endParaRPr/>
          </a:p>
        </p:txBody>
      </p:sp>
      <p:pic>
        <p:nvPicPr>
          <p:cNvPr id="203" name="Shape 203"/>
          <p:cNvPicPr preferRelativeResize="0"/>
          <p:nvPr/>
        </p:nvPicPr>
        <p:blipFill>
          <a:blip r:embed="rId3">
            <a:alphaModFix/>
          </a:blip>
          <a:stretch>
            <a:fillRect/>
          </a:stretch>
        </p:blipFill>
        <p:spPr>
          <a:xfrm>
            <a:off x="6251349" y="0"/>
            <a:ext cx="2892651" cy="5143500"/>
          </a:xfrm>
          <a:prstGeom prst="rect">
            <a:avLst/>
          </a:prstGeom>
          <a:noFill/>
          <a:ln>
            <a:noFill/>
          </a:ln>
        </p:spPr>
      </p:pic>
      <p:pic>
        <p:nvPicPr>
          <p:cNvPr id="204" name="Shape 204"/>
          <p:cNvPicPr preferRelativeResize="0"/>
          <p:nvPr/>
        </p:nvPicPr>
        <p:blipFill>
          <a:blip r:embed="rId4">
            <a:alphaModFix/>
          </a:blip>
          <a:stretch>
            <a:fillRect/>
          </a:stretch>
        </p:blipFill>
        <p:spPr>
          <a:xfrm>
            <a:off x="144025" y="1870350"/>
            <a:ext cx="6017325" cy="2897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Shape 2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pt-BR"/>
              <a:t>Layout</a:t>
            </a:r>
            <a:endParaRPr/>
          </a:p>
        </p:txBody>
      </p:sp>
      <p:sp>
        <p:nvSpPr>
          <p:cNvPr id="210" name="Shape 210"/>
          <p:cNvSpPr txBox="1"/>
          <p:nvPr>
            <p:ph idx="1" type="body"/>
          </p:nvPr>
        </p:nvSpPr>
        <p:spPr>
          <a:xfrm>
            <a:off x="311700" y="1179975"/>
            <a:ext cx="8520600" cy="1255800"/>
          </a:xfrm>
          <a:prstGeom prst="rect">
            <a:avLst/>
          </a:prstGeom>
        </p:spPr>
        <p:txBody>
          <a:bodyPr anchorCtr="0" anchor="t" bIns="91425" lIns="91425" spcFirstLastPara="1" rIns="91425" wrap="square" tIns="91425">
            <a:noAutofit/>
          </a:bodyPr>
          <a:lstStyle/>
          <a:p>
            <a:pPr indent="-330200" lvl="0" marL="457200" rtl="0">
              <a:spcBef>
                <a:spcPts val="0"/>
              </a:spcBef>
              <a:spcAft>
                <a:spcPts val="0"/>
              </a:spcAft>
              <a:buSzPts val="1600"/>
              <a:buChar char="-"/>
            </a:pPr>
            <a:r>
              <a:rPr lang="pt-BR" sz="1600">
                <a:highlight>
                  <a:srgbClr val="FFFFFF"/>
                </a:highlight>
              </a:rPr>
              <a:t>Determina o tamanho e posição dos widgets baseado em regras</a:t>
            </a:r>
            <a:endParaRPr sz="1600">
              <a:highlight>
                <a:srgbClr val="FFFFFF"/>
              </a:highlight>
            </a:endParaRPr>
          </a:p>
          <a:p>
            <a:pPr indent="-330200" lvl="0" marL="457200" rtl="0">
              <a:spcBef>
                <a:spcPts val="0"/>
              </a:spcBef>
              <a:spcAft>
                <a:spcPts val="0"/>
              </a:spcAft>
              <a:buSzPts val="1600"/>
              <a:buChar char="-"/>
            </a:pPr>
            <a:r>
              <a:rPr lang="pt-BR" sz="1600">
                <a:highlight>
                  <a:srgbClr val="FFFFFF"/>
                </a:highlight>
              </a:rPr>
              <a:t>Ao </a:t>
            </a:r>
            <a:r>
              <a:rPr lang="pt-BR" sz="1600">
                <a:highlight>
                  <a:srgbClr val="FFFFFF"/>
                </a:highlight>
              </a:rPr>
              <a:t>invés</a:t>
            </a:r>
            <a:r>
              <a:rPr lang="pt-BR" sz="1600">
                <a:highlight>
                  <a:srgbClr val="FFFFFF"/>
                </a:highlight>
              </a:rPr>
              <a:t> de ter </a:t>
            </a:r>
            <a:r>
              <a:rPr lang="pt-BR" sz="1600">
                <a:highlight>
                  <a:srgbClr val="FFFFFF"/>
                </a:highlight>
              </a:rPr>
              <a:t>várias</a:t>
            </a:r>
            <a:r>
              <a:rPr lang="pt-BR" sz="1600">
                <a:highlight>
                  <a:srgbClr val="FFFFFF"/>
                </a:highlight>
              </a:rPr>
              <a:t> regras de layout que podem aplicar em um widget, cada widget pode ter um modelo de layout </a:t>
            </a:r>
            <a:r>
              <a:rPr lang="pt-BR" sz="1600">
                <a:highlight>
                  <a:srgbClr val="FFFFFF"/>
                </a:highlight>
              </a:rPr>
              <a:t>específico, dessa maneira pode ser muito otimizado</a:t>
            </a:r>
            <a:endParaRPr sz="1600">
              <a:highlight>
                <a:srgbClr val="FFFFFF"/>
              </a:highlight>
            </a:endParaRPr>
          </a:p>
          <a:p>
            <a:pPr indent="-330200" lvl="0" marL="457200" rtl="0">
              <a:spcBef>
                <a:spcPts val="0"/>
              </a:spcBef>
              <a:spcAft>
                <a:spcPts val="0"/>
              </a:spcAft>
              <a:buSzPts val="1600"/>
              <a:buChar char="-"/>
            </a:pPr>
            <a:r>
              <a:rPr lang="pt-BR" sz="1600"/>
              <a:t>Quase tudo virou um widget</a:t>
            </a:r>
            <a:endParaRPr sz="1600"/>
          </a:p>
          <a:p>
            <a:pPr indent="0" lvl="0" marL="0">
              <a:spcBef>
                <a:spcPts val="1600"/>
              </a:spcBef>
              <a:spcAft>
                <a:spcPts val="1600"/>
              </a:spcAft>
              <a:buNone/>
            </a:pPr>
            <a:r>
              <a:t/>
            </a:r>
            <a:endParaRPr sz="1600">
              <a:highlight>
                <a:srgbClr val="FFFFFF"/>
              </a:highlight>
            </a:endParaRPr>
          </a:p>
        </p:txBody>
      </p:sp>
      <p:pic>
        <p:nvPicPr>
          <p:cNvPr id="211" name="Shape 211"/>
          <p:cNvPicPr preferRelativeResize="0"/>
          <p:nvPr/>
        </p:nvPicPr>
        <p:blipFill>
          <a:blip r:embed="rId3">
            <a:alphaModFix/>
          </a:blip>
          <a:stretch>
            <a:fillRect/>
          </a:stretch>
        </p:blipFill>
        <p:spPr>
          <a:xfrm>
            <a:off x="80875" y="2405975"/>
            <a:ext cx="5713037" cy="2653775"/>
          </a:xfrm>
          <a:prstGeom prst="rect">
            <a:avLst/>
          </a:prstGeom>
          <a:noFill/>
          <a:ln>
            <a:noFill/>
          </a:ln>
        </p:spPr>
      </p:pic>
      <p:pic>
        <p:nvPicPr>
          <p:cNvPr id="212" name="Shape 212"/>
          <p:cNvPicPr preferRelativeResize="0"/>
          <p:nvPr/>
        </p:nvPicPr>
        <p:blipFill>
          <a:blip r:embed="rId4">
            <a:alphaModFix/>
          </a:blip>
          <a:stretch>
            <a:fillRect/>
          </a:stretch>
        </p:blipFill>
        <p:spPr>
          <a:xfrm>
            <a:off x="5943875" y="2883300"/>
            <a:ext cx="2888425" cy="138971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Shape 2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pt-BR"/>
              <a:t>Reactive Views</a:t>
            </a:r>
            <a:endParaRPr/>
          </a:p>
        </p:txBody>
      </p:sp>
      <p:pic>
        <p:nvPicPr>
          <p:cNvPr id="218" name="Shape 218"/>
          <p:cNvPicPr preferRelativeResize="0"/>
          <p:nvPr/>
        </p:nvPicPr>
        <p:blipFill rotWithShape="1">
          <a:blip r:embed="rId3">
            <a:alphaModFix/>
          </a:blip>
          <a:srcRect b="0" l="0" r="0" t="4780"/>
          <a:stretch/>
        </p:blipFill>
        <p:spPr>
          <a:xfrm>
            <a:off x="876700" y="941775"/>
            <a:ext cx="5770425" cy="1460350"/>
          </a:xfrm>
          <a:prstGeom prst="rect">
            <a:avLst/>
          </a:prstGeom>
          <a:noFill/>
          <a:ln>
            <a:noFill/>
          </a:ln>
        </p:spPr>
      </p:pic>
      <p:pic>
        <p:nvPicPr>
          <p:cNvPr id="219" name="Shape 219"/>
          <p:cNvPicPr preferRelativeResize="0"/>
          <p:nvPr/>
        </p:nvPicPr>
        <p:blipFill rotWithShape="1">
          <a:blip r:embed="rId4">
            <a:alphaModFix/>
          </a:blip>
          <a:srcRect b="4891" l="0" r="0" t="5527"/>
          <a:stretch/>
        </p:blipFill>
        <p:spPr>
          <a:xfrm>
            <a:off x="876700" y="2273750"/>
            <a:ext cx="5966849" cy="1742025"/>
          </a:xfrm>
          <a:prstGeom prst="rect">
            <a:avLst/>
          </a:prstGeom>
          <a:noFill/>
          <a:ln>
            <a:noFill/>
          </a:ln>
        </p:spPr>
      </p:pic>
      <p:pic>
        <p:nvPicPr>
          <p:cNvPr id="220" name="Shape 220"/>
          <p:cNvPicPr preferRelativeResize="0"/>
          <p:nvPr/>
        </p:nvPicPr>
        <p:blipFill rotWithShape="1">
          <a:blip r:embed="rId5">
            <a:alphaModFix/>
          </a:blip>
          <a:srcRect b="5221" l="0" r="0" t="7166"/>
          <a:stretch/>
        </p:blipFill>
        <p:spPr>
          <a:xfrm>
            <a:off x="4572450" y="3685750"/>
            <a:ext cx="3233800" cy="1384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Shape 2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pt-BR"/>
              <a:t>Dart</a:t>
            </a:r>
            <a:endParaRPr/>
          </a:p>
        </p:txBody>
      </p:sp>
      <p:sp>
        <p:nvSpPr>
          <p:cNvPr id="226" name="Shape 2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a:spcBef>
                <a:spcPts val="0"/>
              </a:spcBef>
              <a:spcAft>
                <a:spcPts val="0"/>
              </a:spcAft>
              <a:buClr>
                <a:srgbClr val="434343"/>
              </a:buClr>
              <a:buSzPts val="1600"/>
              <a:buChar char="-"/>
            </a:pPr>
            <a:r>
              <a:rPr lang="pt-BR" sz="1600">
                <a:solidFill>
                  <a:srgbClr val="434343"/>
                </a:solidFill>
                <a:highlight>
                  <a:srgbClr val="FFFFFF"/>
                </a:highlight>
              </a:rPr>
              <a:t>Dart usa o “</a:t>
            </a:r>
            <a:r>
              <a:rPr lang="pt-BR" sz="1600">
                <a:solidFill>
                  <a:srgbClr val="434343"/>
                </a:solidFill>
                <a:highlight>
                  <a:srgbClr val="FFFFFF"/>
                </a:highlight>
                <a:uFill>
                  <a:noFill/>
                </a:uFill>
                <a:hlinkClick r:id="rId3"/>
              </a:rPr>
              <a:t>generational garbage collection</a:t>
            </a:r>
            <a:r>
              <a:rPr lang="pt-BR" sz="1600">
                <a:solidFill>
                  <a:srgbClr val="434343"/>
                </a:solidFill>
                <a:highlight>
                  <a:srgbClr val="FFFFFF"/>
                </a:highlight>
              </a:rPr>
              <a:t>” que é muito eficiente para esses tipos de sistemas</a:t>
            </a:r>
            <a:endParaRPr sz="1600">
              <a:solidFill>
                <a:srgbClr val="434343"/>
              </a:solidFill>
              <a:highlight>
                <a:srgbClr val="FFFFFF"/>
              </a:highlight>
            </a:endParaRPr>
          </a:p>
          <a:p>
            <a:pPr indent="-330200" lvl="0" marL="457200">
              <a:spcBef>
                <a:spcPts val="0"/>
              </a:spcBef>
              <a:spcAft>
                <a:spcPts val="0"/>
              </a:spcAft>
              <a:buClr>
                <a:srgbClr val="434343"/>
              </a:buClr>
              <a:buSzPts val="1600"/>
              <a:buChar char="-"/>
            </a:pPr>
            <a:r>
              <a:rPr lang="pt-BR" sz="1600">
                <a:solidFill>
                  <a:srgbClr val="434343"/>
                </a:solidFill>
                <a:highlight>
                  <a:srgbClr val="FFFFFF"/>
                </a:highlight>
              </a:rPr>
              <a:t>Alocação de objetos pode ser feita com um simples “pointer bump”</a:t>
            </a:r>
            <a:endParaRPr sz="1600">
              <a:solidFill>
                <a:srgbClr val="434343"/>
              </a:solidFill>
              <a:highlight>
                <a:srgbClr val="FFFFFF"/>
              </a:highlight>
            </a:endParaRPr>
          </a:p>
          <a:p>
            <a:pPr indent="-330200" lvl="0" marL="457200">
              <a:spcBef>
                <a:spcPts val="0"/>
              </a:spcBef>
              <a:spcAft>
                <a:spcPts val="0"/>
              </a:spcAft>
              <a:buClr>
                <a:srgbClr val="434343"/>
              </a:buClr>
              <a:buSzPts val="1600"/>
              <a:buChar char="-"/>
            </a:pPr>
            <a:r>
              <a:rPr lang="pt-BR" sz="1600">
                <a:solidFill>
                  <a:srgbClr val="434343"/>
                </a:solidFill>
                <a:highlight>
                  <a:srgbClr val="FFFFFF"/>
                </a:highlight>
              </a:rPr>
              <a:t>Dart também tem a “</a:t>
            </a:r>
            <a:r>
              <a:rPr lang="pt-BR" sz="1600">
                <a:solidFill>
                  <a:srgbClr val="434343"/>
                </a:solidFill>
                <a:highlight>
                  <a:srgbClr val="FFFFFF"/>
                </a:highlight>
                <a:uFill>
                  <a:noFill/>
                </a:uFill>
                <a:hlinkClick r:id="rId4"/>
              </a:rPr>
              <a:t>tree shaking</a:t>
            </a:r>
            <a:r>
              <a:rPr lang="pt-BR" sz="1600">
                <a:solidFill>
                  <a:srgbClr val="434343"/>
                </a:solidFill>
                <a:highlight>
                  <a:srgbClr val="FFFFFF"/>
                </a:highlight>
              </a:rPr>
              <a:t> compiler”</a:t>
            </a:r>
            <a:endParaRPr sz="1600">
              <a:solidFill>
                <a:srgbClr val="434343"/>
              </a:solidFill>
              <a:highlight>
                <a:srgbClr val="FFFFFF"/>
              </a:highlight>
            </a:endParaRPr>
          </a:p>
        </p:txBody>
      </p:sp>
      <p:pic>
        <p:nvPicPr>
          <p:cNvPr id="227" name="Shape 227"/>
          <p:cNvPicPr preferRelativeResize="0"/>
          <p:nvPr/>
        </p:nvPicPr>
        <p:blipFill>
          <a:blip r:embed="rId5">
            <a:alphaModFix/>
          </a:blip>
          <a:stretch>
            <a:fillRect/>
          </a:stretch>
        </p:blipFill>
        <p:spPr>
          <a:xfrm>
            <a:off x="4044975" y="2426425"/>
            <a:ext cx="5053175" cy="2717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Shape 2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pt-BR"/>
              <a:t>Opinião</a:t>
            </a:r>
            <a:endParaRPr/>
          </a:p>
        </p:txBody>
      </p:sp>
      <p:sp>
        <p:nvSpPr>
          <p:cNvPr id="233" name="Shape 233"/>
          <p:cNvSpPr txBox="1"/>
          <p:nvPr>
            <p:ph idx="1" type="body"/>
          </p:nvPr>
        </p:nvSpPr>
        <p:spPr>
          <a:xfrm>
            <a:off x="311700" y="1152475"/>
            <a:ext cx="4620900" cy="3416400"/>
          </a:xfrm>
          <a:prstGeom prst="rect">
            <a:avLst/>
          </a:prstGeom>
        </p:spPr>
        <p:txBody>
          <a:bodyPr anchorCtr="0" anchor="t" bIns="91425" lIns="91425" spcFirstLastPara="1" rIns="91425" wrap="square" tIns="91425">
            <a:noAutofit/>
          </a:bodyPr>
          <a:lstStyle/>
          <a:p>
            <a:pPr indent="0" lvl="0" marL="0" rtl="0">
              <a:lnSpc>
                <a:spcPct val="158000"/>
              </a:lnSpc>
              <a:spcBef>
                <a:spcPts val="2200"/>
              </a:spcBef>
              <a:spcAft>
                <a:spcPts val="0"/>
              </a:spcAft>
              <a:buNone/>
            </a:pPr>
            <a:r>
              <a:rPr lang="pt-BR"/>
              <a:t>Flutter ainda está em beta</a:t>
            </a:r>
            <a:endParaRPr/>
          </a:p>
          <a:p>
            <a:pPr indent="0" lvl="0" marL="0" rtl="0">
              <a:lnSpc>
                <a:spcPct val="158000"/>
              </a:lnSpc>
              <a:spcBef>
                <a:spcPts val="2200"/>
              </a:spcBef>
              <a:spcAft>
                <a:spcPts val="0"/>
              </a:spcAft>
              <a:buNone/>
            </a:pPr>
            <a:r>
              <a:rPr lang="pt-BR"/>
              <a:t>Pouca ou nenhuma </a:t>
            </a:r>
            <a:r>
              <a:rPr lang="pt-BR"/>
              <a:t>referência</a:t>
            </a:r>
            <a:r>
              <a:rPr lang="pt-BR"/>
              <a:t> </a:t>
            </a:r>
            <a:r>
              <a:rPr lang="pt-BR"/>
              <a:t>disponível</a:t>
            </a:r>
            <a:r>
              <a:rPr lang="pt-BR"/>
              <a:t> para consulta, falta de documentação, </a:t>
            </a:r>
            <a:r>
              <a:rPr lang="pt-BR"/>
              <a:t>StackOverflow</a:t>
            </a:r>
            <a:r>
              <a:rPr lang="pt-BR"/>
              <a:t> ...</a:t>
            </a:r>
            <a:endParaRPr/>
          </a:p>
          <a:p>
            <a:pPr indent="0" lvl="0" marL="0" rtl="0">
              <a:lnSpc>
                <a:spcPct val="158000"/>
              </a:lnSpc>
              <a:spcBef>
                <a:spcPts val="2200"/>
              </a:spcBef>
              <a:spcAft>
                <a:spcPts val="0"/>
              </a:spcAft>
              <a:buNone/>
            </a:pPr>
            <a:r>
              <a:rPr lang="pt-BR"/>
              <a:t>Perda</a:t>
            </a:r>
            <a:r>
              <a:rPr lang="pt-BR"/>
              <a:t> da oportunidade do Kotlin ser usado no framework em vez do Dart.</a:t>
            </a:r>
            <a:endParaRPr/>
          </a:p>
          <a:p>
            <a:pPr indent="0" lvl="0" marL="0" rtl="0">
              <a:spcBef>
                <a:spcPts val="0"/>
              </a:spcBef>
              <a:spcAft>
                <a:spcPts val="1600"/>
              </a:spcAft>
              <a:buNone/>
            </a:pPr>
            <a:r>
              <a:t/>
            </a:r>
            <a:endParaRPr/>
          </a:p>
        </p:txBody>
      </p:sp>
      <p:pic>
        <p:nvPicPr>
          <p:cNvPr id="234" name="Shape 234"/>
          <p:cNvPicPr preferRelativeResize="0"/>
          <p:nvPr/>
        </p:nvPicPr>
        <p:blipFill>
          <a:blip r:embed="rId3">
            <a:alphaModFix/>
          </a:blip>
          <a:stretch>
            <a:fillRect/>
          </a:stretch>
        </p:blipFill>
        <p:spPr>
          <a:xfrm>
            <a:off x="6223125" y="0"/>
            <a:ext cx="2920883" cy="51434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Shape 2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pt-BR"/>
              <a:t>Links</a:t>
            </a:r>
            <a:endParaRPr/>
          </a:p>
        </p:txBody>
      </p:sp>
      <p:sp>
        <p:nvSpPr>
          <p:cNvPr id="240" name="Shape 2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pt-BR" sz="2800" u="sng">
                <a:solidFill>
                  <a:srgbClr val="000000"/>
                </a:solidFill>
                <a:hlinkClick r:id="rId3"/>
              </a:rPr>
              <a:t>https://flutter.io</a:t>
            </a:r>
            <a:endParaRPr sz="2800">
              <a:solidFill>
                <a:srgbClr val="000000"/>
              </a:solidFill>
            </a:endParaRPr>
          </a:p>
          <a:p>
            <a:pPr indent="0" lvl="0" marL="0">
              <a:spcBef>
                <a:spcPts val="1600"/>
              </a:spcBef>
              <a:spcAft>
                <a:spcPts val="0"/>
              </a:spcAft>
              <a:buNone/>
            </a:pPr>
            <a:r>
              <a:rPr lang="pt-BR" sz="2800" u="sng">
                <a:solidFill>
                  <a:srgbClr val="000000"/>
                </a:solidFill>
                <a:hlinkClick r:id="rId4"/>
              </a:rPr>
              <a:t>https://www.dartlang.org</a:t>
            </a:r>
            <a:endParaRPr sz="2800">
              <a:solidFill>
                <a:srgbClr val="000000"/>
              </a:solidFill>
            </a:endParaRPr>
          </a:p>
          <a:p>
            <a:pPr indent="0" lvl="0" marL="0">
              <a:spcBef>
                <a:spcPts val="1600"/>
              </a:spcBef>
              <a:spcAft>
                <a:spcPts val="0"/>
              </a:spcAft>
              <a:buNone/>
            </a:pPr>
            <a:r>
              <a:t/>
            </a:r>
            <a:endParaRPr sz="2800">
              <a:solidFill>
                <a:srgbClr val="000000"/>
              </a:solidFill>
            </a:endParaRPr>
          </a:p>
          <a:p>
            <a:pPr indent="0" lvl="0" marL="0">
              <a:spcBef>
                <a:spcPts val="1600"/>
              </a:spcBef>
              <a:spcAft>
                <a:spcPts val="1600"/>
              </a:spcAft>
              <a:buNone/>
            </a:pPr>
            <a:r>
              <a:t/>
            </a:r>
            <a:endParaRPr sz="280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Shape 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pt-BR"/>
              <a:t>História</a:t>
            </a:r>
            <a:r>
              <a:rPr lang="pt-BR"/>
              <a:t> - WebViews</a:t>
            </a:r>
            <a:endParaRPr/>
          </a:p>
        </p:txBody>
      </p:sp>
      <p:sp>
        <p:nvSpPr>
          <p:cNvPr id="68" name="Shape 68"/>
          <p:cNvSpPr txBox="1"/>
          <p:nvPr>
            <p:ph idx="1" type="body"/>
          </p:nvPr>
        </p:nvSpPr>
        <p:spPr>
          <a:xfrm>
            <a:off x="311700" y="888700"/>
            <a:ext cx="8832300" cy="873000"/>
          </a:xfrm>
          <a:prstGeom prst="rect">
            <a:avLst/>
          </a:prstGeom>
        </p:spPr>
        <p:txBody>
          <a:bodyPr anchorCtr="0" anchor="t" bIns="91425" lIns="91425" spcFirstLastPara="1" rIns="91425" wrap="square" tIns="91425">
            <a:noAutofit/>
          </a:bodyPr>
          <a:lstStyle/>
          <a:p>
            <a:pPr indent="-330200" lvl="0" marL="457200">
              <a:spcBef>
                <a:spcPts val="0"/>
              </a:spcBef>
              <a:spcAft>
                <a:spcPts val="0"/>
              </a:spcAft>
              <a:buSzPts val="1600"/>
              <a:buChar char="-"/>
            </a:pPr>
            <a:r>
              <a:rPr lang="pt-BR" sz="1600">
                <a:highlight>
                  <a:srgbClr val="FFFFFF"/>
                </a:highlight>
              </a:rPr>
              <a:t>Primeiros cross-platform frameworks foram baseados em JavaScript e WebViews. </a:t>
            </a:r>
            <a:endParaRPr sz="1600">
              <a:highlight>
                <a:srgbClr val="FFFFFF"/>
              </a:highlight>
            </a:endParaRPr>
          </a:p>
          <a:p>
            <a:pPr indent="-330200" lvl="0" marL="457200" rtl="0">
              <a:spcBef>
                <a:spcPts val="0"/>
              </a:spcBef>
              <a:spcAft>
                <a:spcPts val="0"/>
              </a:spcAft>
              <a:buSzPts val="1600"/>
              <a:buChar char="-"/>
            </a:pPr>
            <a:r>
              <a:rPr lang="pt-BR" sz="1600">
                <a:highlight>
                  <a:srgbClr val="FFFFFF"/>
                </a:highlight>
              </a:rPr>
              <a:t>Ex: PhoneGap, Apache Cordova, Ionic, ...</a:t>
            </a:r>
            <a:endParaRPr sz="1600">
              <a:highlight>
                <a:srgbClr val="FFFFFF"/>
              </a:highlight>
            </a:endParaRPr>
          </a:p>
        </p:txBody>
      </p:sp>
      <p:pic>
        <p:nvPicPr>
          <p:cNvPr id="69" name="Shape 69"/>
          <p:cNvPicPr preferRelativeResize="0"/>
          <p:nvPr/>
        </p:nvPicPr>
        <p:blipFill>
          <a:blip r:embed="rId3">
            <a:alphaModFix/>
          </a:blip>
          <a:stretch>
            <a:fillRect/>
          </a:stretch>
        </p:blipFill>
        <p:spPr>
          <a:xfrm>
            <a:off x="1141200" y="1884850"/>
            <a:ext cx="6343650" cy="3181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Shape 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pt-BR"/>
              <a:t>História</a:t>
            </a:r>
            <a:r>
              <a:rPr lang="pt-BR"/>
              <a:t> - Reactive Views</a:t>
            </a:r>
            <a:endParaRPr b="1"/>
          </a:p>
        </p:txBody>
      </p:sp>
      <p:sp>
        <p:nvSpPr>
          <p:cNvPr id="75" name="Shape 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a:spcBef>
                <a:spcPts val="0"/>
              </a:spcBef>
              <a:spcAft>
                <a:spcPts val="0"/>
              </a:spcAft>
              <a:buSzPts val="1800"/>
              <a:buChar char="-"/>
            </a:pPr>
            <a:r>
              <a:rPr lang="pt-BR"/>
              <a:t>Reactive web frameworks como </a:t>
            </a:r>
            <a:r>
              <a:rPr lang="pt-BR">
                <a:uFill>
                  <a:noFill/>
                </a:uFill>
                <a:hlinkClick r:id="rId3"/>
              </a:rPr>
              <a:t>ReactJS</a:t>
            </a:r>
            <a:r>
              <a:rPr lang="pt-BR"/>
              <a:t> e outros </a:t>
            </a:r>
            <a:r>
              <a:rPr lang="pt-BR"/>
              <a:t>ficaram</a:t>
            </a:r>
            <a:r>
              <a:rPr lang="pt-BR"/>
              <a:t> popular</a:t>
            </a:r>
            <a:endParaRPr/>
          </a:p>
          <a:p>
            <a:pPr indent="-342900" lvl="0" marL="457200" rtl="0">
              <a:spcBef>
                <a:spcPts val="0"/>
              </a:spcBef>
              <a:spcAft>
                <a:spcPts val="0"/>
              </a:spcAft>
              <a:buSzPts val="1800"/>
              <a:buChar char="-"/>
            </a:pPr>
            <a:r>
              <a:rPr lang="pt-BR"/>
              <a:t>Simplificaram a criação de web views com o uso de “programming patterns” </a:t>
            </a:r>
            <a:endParaRPr/>
          </a:p>
        </p:txBody>
      </p:sp>
      <p:pic>
        <p:nvPicPr>
          <p:cNvPr id="76" name="Shape 76"/>
          <p:cNvPicPr preferRelativeResize="0"/>
          <p:nvPr/>
        </p:nvPicPr>
        <p:blipFill rotWithShape="1">
          <a:blip r:embed="rId4">
            <a:alphaModFix/>
          </a:blip>
          <a:srcRect b="0" l="0" r="0" t="9820"/>
          <a:stretch/>
        </p:blipFill>
        <p:spPr>
          <a:xfrm>
            <a:off x="776550" y="2240250"/>
            <a:ext cx="6696075" cy="2903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pic>
        <p:nvPicPr>
          <p:cNvPr id="81" name="Shape 81"/>
          <p:cNvPicPr preferRelativeResize="0"/>
          <p:nvPr/>
        </p:nvPicPr>
        <p:blipFill>
          <a:blip r:embed="rId3">
            <a:alphaModFix/>
          </a:blip>
          <a:stretch>
            <a:fillRect/>
          </a:stretch>
        </p:blipFill>
        <p:spPr>
          <a:xfrm>
            <a:off x="613375" y="1995974"/>
            <a:ext cx="7328074" cy="3147525"/>
          </a:xfrm>
          <a:prstGeom prst="rect">
            <a:avLst/>
          </a:prstGeom>
          <a:noFill/>
          <a:ln>
            <a:noFill/>
          </a:ln>
        </p:spPr>
      </p:pic>
      <p:sp>
        <p:nvSpPr>
          <p:cNvPr id="82" name="Shape 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pt-BR"/>
              <a:t>O que esperamos em um app?</a:t>
            </a:r>
            <a:endParaRPr/>
          </a:p>
        </p:txBody>
      </p:sp>
      <p:sp>
        <p:nvSpPr>
          <p:cNvPr id="83" name="Shape 83"/>
          <p:cNvSpPr txBox="1"/>
          <p:nvPr>
            <p:ph idx="1" type="body"/>
          </p:nvPr>
        </p:nvSpPr>
        <p:spPr>
          <a:xfrm>
            <a:off x="311700" y="1061750"/>
            <a:ext cx="3596400" cy="11157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pt-BR"/>
              <a:t>Design bonito</a:t>
            </a:r>
            <a:endParaRPr/>
          </a:p>
          <a:p>
            <a:pPr indent="-342900" lvl="0" marL="457200" rtl="0">
              <a:spcBef>
                <a:spcPts val="0"/>
              </a:spcBef>
              <a:spcAft>
                <a:spcPts val="0"/>
              </a:spcAft>
              <a:buSzPts val="1800"/>
              <a:buChar char="-"/>
            </a:pPr>
            <a:r>
              <a:rPr lang="pt-BR"/>
              <a:t>Animações suaves</a:t>
            </a:r>
            <a:endParaRPr/>
          </a:p>
          <a:p>
            <a:pPr indent="-342900" lvl="0" marL="457200">
              <a:spcBef>
                <a:spcPts val="0"/>
              </a:spcBef>
              <a:spcAft>
                <a:spcPts val="0"/>
              </a:spcAft>
              <a:buSzPts val="1800"/>
              <a:buChar char="-"/>
            </a:pPr>
            <a:r>
              <a:rPr lang="pt-BR"/>
              <a:t>Boa </a:t>
            </a:r>
            <a:r>
              <a:rPr lang="pt-BR"/>
              <a:t>performance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Shape 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pt-BR"/>
              <a:t>O que é Flutter?</a:t>
            </a:r>
            <a:endParaRPr/>
          </a:p>
        </p:txBody>
      </p:sp>
      <p:sp>
        <p:nvSpPr>
          <p:cNvPr id="89" name="Shape 8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a:spcBef>
                <a:spcPts val="0"/>
              </a:spcBef>
              <a:spcAft>
                <a:spcPts val="0"/>
              </a:spcAft>
              <a:buSzPts val="1800"/>
              <a:buChar char="-"/>
            </a:pPr>
            <a:r>
              <a:rPr lang="pt-BR"/>
              <a:t>Framework mobile da google para a construção de apps nativos para Android e IOS.</a:t>
            </a:r>
            <a:endParaRPr/>
          </a:p>
          <a:p>
            <a:pPr indent="-342900" lvl="0" marL="457200">
              <a:spcBef>
                <a:spcPts val="0"/>
              </a:spcBef>
              <a:spcAft>
                <a:spcPts val="0"/>
              </a:spcAft>
              <a:buSzPts val="1800"/>
              <a:buChar char="-"/>
            </a:pPr>
            <a:r>
              <a:rPr lang="pt-BR"/>
              <a:t>Os apps </a:t>
            </a:r>
            <a:r>
              <a:rPr lang="pt-BR"/>
              <a:t>são</a:t>
            </a:r>
            <a:r>
              <a:rPr lang="pt-BR"/>
              <a:t> feitos a partir de um </a:t>
            </a:r>
            <a:r>
              <a:rPr lang="pt-BR"/>
              <a:t>código</a:t>
            </a:r>
            <a:r>
              <a:rPr lang="pt-BR"/>
              <a:t> em dart</a:t>
            </a:r>
            <a:endParaRPr/>
          </a:p>
          <a:p>
            <a:pPr indent="0" lvl="0" marL="0">
              <a:spcBef>
                <a:spcPts val="1600"/>
              </a:spcBef>
              <a:spcAft>
                <a:spcPts val="1600"/>
              </a:spcAft>
              <a:buNone/>
            </a:pPr>
            <a:r>
              <a:t/>
            </a:r>
            <a:endParaRPr/>
          </a:p>
        </p:txBody>
      </p:sp>
      <p:pic>
        <p:nvPicPr>
          <p:cNvPr id="90" name="Shape 90"/>
          <p:cNvPicPr preferRelativeResize="0"/>
          <p:nvPr/>
        </p:nvPicPr>
        <p:blipFill>
          <a:blip r:embed="rId3">
            <a:alphaModFix/>
          </a:blip>
          <a:stretch>
            <a:fillRect/>
          </a:stretch>
        </p:blipFill>
        <p:spPr>
          <a:xfrm>
            <a:off x="96175" y="2511925"/>
            <a:ext cx="4023099" cy="2026100"/>
          </a:xfrm>
          <a:prstGeom prst="rect">
            <a:avLst/>
          </a:prstGeom>
          <a:noFill/>
          <a:ln>
            <a:noFill/>
          </a:ln>
        </p:spPr>
      </p:pic>
      <p:pic>
        <p:nvPicPr>
          <p:cNvPr id="91" name="Shape 91"/>
          <p:cNvPicPr preferRelativeResize="0"/>
          <p:nvPr/>
        </p:nvPicPr>
        <p:blipFill>
          <a:blip r:embed="rId4">
            <a:alphaModFix/>
          </a:blip>
          <a:stretch>
            <a:fillRect/>
          </a:stretch>
        </p:blipFill>
        <p:spPr>
          <a:xfrm>
            <a:off x="4530475" y="2927125"/>
            <a:ext cx="4501400" cy="1195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Shape 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pt-BR"/>
              <a:t>O que é?</a:t>
            </a:r>
            <a:endParaRPr/>
          </a:p>
        </p:txBody>
      </p:sp>
      <p:sp>
        <p:nvSpPr>
          <p:cNvPr id="97" name="Shape 9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pt-BR"/>
              <a:t>Compilado diretamente em código nativo arm</a:t>
            </a:r>
            <a:endParaRPr/>
          </a:p>
          <a:p>
            <a:pPr indent="0" lvl="0" marL="0" rtl="0">
              <a:spcBef>
                <a:spcPts val="1600"/>
              </a:spcBef>
              <a:spcAft>
                <a:spcPts val="0"/>
              </a:spcAft>
              <a:buNone/>
            </a:pPr>
            <a:r>
              <a:rPr lang="pt-BR"/>
              <a:t>Possui integração com GPU</a:t>
            </a:r>
            <a:endParaRPr/>
          </a:p>
          <a:p>
            <a:pPr indent="0" lvl="0" marL="0" rtl="0">
              <a:spcBef>
                <a:spcPts val="1600"/>
              </a:spcBef>
              <a:spcAft>
                <a:spcPts val="1600"/>
              </a:spcAft>
              <a:buNone/>
            </a:pPr>
            <a:r>
              <a:rPr lang="pt-BR"/>
              <a:t>Pode acessar APIs contidas na plataforma e </a:t>
            </a:r>
            <a:r>
              <a:rPr lang="pt-BR"/>
              <a:t>serviços</a:t>
            </a:r>
            <a:endParaRPr/>
          </a:p>
        </p:txBody>
      </p:sp>
      <p:pic>
        <p:nvPicPr>
          <p:cNvPr id="98" name="Shape 98"/>
          <p:cNvPicPr preferRelativeResize="0"/>
          <p:nvPr/>
        </p:nvPicPr>
        <p:blipFill>
          <a:blip r:embed="rId3">
            <a:alphaModFix/>
          </a:blip>
          <a:stretch>
            <a:fillRect/>
          </a:stretch>
        </p:blipFill>
        <p:spPr>
          <a:xfrm>
            <a:off x="468700" y="2752875"/>
            <a:ext cx="1990900" cy="2081975"/>
          </a:xfrm>
          <a:prstGeom prst="rect">
            <a:avLst/>
          </a:prstGeom>
          <a:noFill/>
          <a:ln>
            <a:noFill/>
          </a:ln>
        </p:spPr>
      </p:pic>
      <p:pic>
        <p:nvPicPr>
          <p:cNvPr id="99" name="Shape 99"/>
          <p:cNvPicPr preferRelativeResize="0"/>
          <p:nvPr/>
        </p:nvPicPr>
        <p:blipFill>
          <a:blip r:embed="rId4">
            <a:alphaModFix/>
          </a:blip>
          <a:stretch>
            <a:fillRect/>
          </a:stretch>
        </p:blipFill>
        <p:spPr>
          <a:xfrm>
            <a:off x="3411750" y="3065175"/>
            <a:ext cx="1778950" cy="1678025"/>
          </a:xfrm>
          <a:prstGeom prst="rect">
            <a:avLst/>
          </a:prstGeom>
          <a:noFill/>
          <a:ln>
            <a:noFill/>
          </a:ln>
        </p:spPr>
      </p:pic>
      <p:pic>
        <p:nvPicPr>
          <p:cNvPr id="100" name="Shape 100"/>
          <p:cNvPicPr preferRelativeResize="0"/>
          <p:nvPr/>
        </p:nvPicPr>
        <p:blipFill>
          <a:blip r:embed="rId5">
            <a:alphaModFix/>
          </a:blip>
          <a:stretch>
            <a:fillRect/>
          </a:stretch>
        </p:blipFill>
        <p:spPr>
          <a:xfrm>
            <a:off x="6274875" y="2923120"/>
            <a:ext cx="1395375" cy="1741475"/>
          </a:xfrm>
          <a:prstGeom prst="rect">
            <a:avLst/>
          </a:prstGeom>
          <a:noFill/>
          <a:ln>
            <a:noFill/>
          </a:ln>
        </p:spPr>
      </p:pic>
      <p:sp>
        <p:nvSpPr>
          <p:cNvPr id="101" name="Shape 101"/>
          <p:cNvSpPr/>
          <p:nvPr/>
        </p:nvSpPr>
        <p:spPr>
          <a:xfrm>
            <a:off x="1405500" y="4881850"/>
            <a:ext cx="201900" cy="201900"/>
          </a:xfrm>
          <a:prstGeom prst="ellipse">
            <a:avLst/>
          </a:prstGeom>
          <a:solidFill>
            <a:srgbClr val="4A86E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 name="Shape 102"/>
          <p:cNvSpPr/>
          <p:nvPr/>
        </p:nvSpPr>
        <p:spPr>
          <a:xfrm>
            <a:off x="4200275" y="4881850"/>
            <a:ext cx="201900" cy="201900"/>
          </a:xfrm>
          <a:prstGeom prst="ellipse">
            <a:avLst/>
          </a:prstGeom>
          <a:solidFill>
            <a:srgbClr val="4A86E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3" name="Shape 103"/>
          <p:cNvSpPr/>
          <p:nvPr/>
        </p:nvSpPr>
        <p:spPr>
          <a:xfrm>
            <a:off x="6995050" y="4881850"/>
            <a:ext cx="201900" cy="201900"/>
          </a:xfrm>
          <a:prstGeom prst="ellipse">
            <a:avLst/>
          </a:prstGeom>
          <a:solidFill>
            <a:srgbClr val="4A86E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04" name="Shape 104"/>
          <p:cNvCxnSpPr>
            <a:stCxn id="101" idx="6"/>
            <a:endCxn id="102" idx="2"/>
          </p:cNvCxnSpPr>
          <p:nvPr/>
        </p:nvCxnSpPr>
        <p:spPr>
          <a:xfrm>
            <a:off x="1607400" y="4982800"/>
            <a:ext cx="2592900" cy="0"/>
          </a:xfrm>
          <a:prstGeom prst="straightConnector1">
            <a:avLst/>
          </a:prstGeom>
          <a:noFill/>
          <a:ln cap="flat" cmpd="sng" w="9525">
            <a:solidFill>
              <a:schemeClr val="dk2"/>
            </a:solidFill>
            <a:prstDash val="dash"/>
            <a:round/>
            <a:headEnd len="med" w="med" type="none"/>
            <a:tailEnd len="med" w="med" type="none"/>
          </a:ln>
        </p:spPr>
      </p:cxnSp>
      <p:cxnSp>
        <p:nvCxnSpPr>
          <p:cNvPr id="105" name="Shape 105"/>
          <p:cNvCxnSpPr>
            <a:stCxn id="102" idx="6"/>
            <a:endCxn id="103" idx="2"/>
          </p:cNvCxnSpPr>
          <p:nvPr/>
        </p:nvCxnSpPr>
        <p:spPr>
          <a:xfrm>
            <a:off x="4402175" y="4982800"/>
            <a:ext cx="2592900" cy="0"/>
          </a:xfrm>
          <a:prstGeom prst="straightConnector1">
            <a:avLst/>
          </a:prstGeom>
          <a:noFill/>
          <a:ln cap="flat" cmpd="sng" w="9525">
            <a:solidFill>
              <a:schemeClr val="dk2"/>
            </a:solidFill>
            <a:prstDash val="dash"/>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Shape 1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pt-BR"/>
              <a:t>Pilares</a:t>
            </a:r>
            <a:endParaRPr/>
          </a:p>
        </p:txBody>
      </p:sp>
      <p:pic>
        <p:nvPicPr>
          <p:cNvPr id="111" name="Shape 111"/>
          <p:cNvPicPr preferRelativeResize="0"/>
          <p:nvPr/>
        </p:nvPicPr>
        <p:blipFill>
          <a:blip r:embed="rId3">
            <a:alphaModFix/>
          </a:blip>
          <a:stretch>
            <a:fillRect/>
          </a:stretch>
        </p:blipFill>
        <p:spPr>
          <a:xfrm>
            <a:off x="0" y="1333643"/>
            <a:ext cx="9144001" cy="290986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Shape 116"/>
          <p:cNvSpPr txBox="1"/>
          <p:nvPr>
            <p:ph idx="1" type="body"/>
          </p:nvPr>
        </p:nvSpPr>
        <p:spPr>
          <a:xfrm>
            <a:off x="311700" y="1152475"/>
            <a:ext cx="8520600" cy="75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pt-BR"/>
              <a:t>“Stateful hot reload”, permite mudar o código e ver na tela em menos de 1 segundo, sem perder o estado da aplicação</a:t>
            </a:r>
            <a:endParaRPr/>
          </a:p>
          <a:p>
            <a:pPr indent="0" lvl="0" marL="0" rtl="0">
              <a:spcBef>
                <a:spcPts val="1600"/>
              </a:spcBef>
              <a:spcAft>
                <a:spcPts val="1600"/>
              </a:spcAft>
              <a:buNone/>
            </a:pPr>
            <a:r>
              <a:t/>
            </a:r>
            <a:endParaRPr/>
          </a:p>
        </p:txBody>
      </p:sp>
      <p:pic>
        <p:nvPicPr>
          <p:cNvPr id="117" name="Shape 117"/>
          <p:cNvPicPr preferRelativeResize="0"/>
          <p:nvPr/>
        </p:nvPicPr>
        <p:blipFill>
          <a:blip r:embed="rId3">
            <a:alphaModFix/>
          </a:blip>
          <a:stretch>
            <a:fillRect/>
          </a:stretch>
        </p:blipFill>
        <p:spPr>
          <a:xfrm>
            <a:off x="1146013" y="1861527"/>
            <a:ext cx="6609387" cy="3281975"/>
          </a:xfrm>
          <a:prstGeom prst="rect">
            <a:avLst/>
          </a:prstGeom>
          <a:noFill/>
          <a:ln>
            <a:noFill/>
          </a:ln>
        </p:spPr>
      </p:pic>
      <p:sp>
        <p:nvSpPr>
          <p:cNvPr id="118" name="Shape 118"/>
          <p:cNvSpPr txBox="1"/>
          <p:nvPr>
            <p:ph type="title"/>
          </p:nvPr>
        </p:nvSpPr>
        <p:spPr>
          <a:xfrm>
            <a:off x="9798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pt-BR"/>
              <a:t>Desenvolvimento Rápido</a:t>
            </a:r>
            <a:endParaRPr/>
          </a:p>
        </p:txBody>
      </p:sp>
      <p:pic>
        <p:nvPicPr>
          <p:cNvPr id="119" name="Shape 119"/>
          <p:cNvPicPr preferRelativeResize="0"/>
          <p:nvPr/>
        </p:nvPicPr>
        <p:blipFill>
          <a:blip r:embed="rId4">
            <a:alphaModFix/>
          </a:blip>
          <a:stretch>
            <a:fillRect/>
          </a:stretch>
        </p:blipFill>
        <p:spPr>
          <a:xfrm>
            <a:off x="394175" y="445025"/>
            <a:ext cx="585614" cy="572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